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7"/>
  </p:notesMasterIdLst>
  <p:handoutMasterIdLst>
    <p:handoutMasterId r:id="rId38"/>
  </p:handoutMasterIdLst>
  <p:sldIdLst>
    <p:sldId id="256" r:id="rId2"/>
    <p:sldId id="317" r:id="rId3"/>
    <p:sldId id="294" r:id="rId4"/>
    <p:sldId id="272" r:id="rId5"/>
    <p:sldId id="319" r:id="rId6"/>
    <p:sldId id="320" r:id="rId7"/>
    <p:sldId id="322" r:id="rId8"/>
    <p:sldId id="321" r:id="rId9"/>
    <p:sldId id="308" r:id="rId10"/>
    <p:sldId id="323" r:id="rId11"/>
    <p:sldId id="273" r:id="rId12"/>
    <p:sldId id="307" r:id="rId13"/>
    <p:sldId id="295" r:id="rId14"/>
    <p:sldId id="301" r:id="rId15"/>
    <p:sldId id="312" r:id="rId16"/>
    <p:sldId id="314" r:id="rId17"/>
    <p:sldId id="296" r:id="rId18"/>
    <p:sldId id="263" r:id="rId19"/>
    <p:sldId id="292" r:id="rId20"/>
    <p:sldId id="297" r:id="rId21"/>
    <p:sldId id="299" r:id="rId22"/>
    <p:sldId id="298" r:id="rId23"/>
    <p:sldId id="293" r:id="rId24"/>
    <p:sldId id="290" r:id="rId25"/>
    <p:sldId id="304" r:id="rId26"/>
    <p:sldId id="287" r:id="rId27"/>
    <p:sldId id="318" r:id="rId28"/>
    <p:sldId id="305" r:id="rId29"/>
    <p:sldId id="306" r:id="rId30"/>
    <p:sldId id="286" r:id="rId31"/>
    <p:sldId id="279" r:id="rId32"/>
    <p:sldId id="289" r:id="rId33"/>
    <p:sldId id="282" r:id="rId34"/>
    <p:sldId id="316" r:id="rId35"/>
    <p:sldId id="315" r:id="rId36"/>
  </p:sldIdLst>
  <p:sldSz cx="9144000" cy="6858000" type="screen4x3"/>
  <p:notesSz cx="6669088" cy="992822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67673" autoAdjust="0"/>
  </p:normalViewPr>
  <p:slideViewPr>
    <p:cSldViewPr>
      <p:cViewPr varScale="1">
        <p:scale>
          <a:sx n="49" d="100"/>
          <a:sy n="49" d="100"/>
        </p:scale>
        <p:origin x="1122"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68"/>
    </p:cViewPr>
  </p:sorterViewPr>
  <p:notesViewPr>
    <p:cSldViewPr>
      <p:cViewPr varScale="1">
        <p:scale>
          <a:sx n="36" d="100"/>
          <a:sy n="36" d="100"/>
        </p:scale>
        <p:origin x="-966" y="-7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l" defTabSz="762000" eaLnBrk="0" hangingPunct="0">
              <a:defRPr sz="1000" i="1">
                <a:effectLst/>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defTabSz="762000" eaLnBrk="0" hangingPunct="0">
              <a:defRPr sz="1000" i="1">
                <a:effectLst/>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8620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889000" y="4716463"/>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l" defTabSz="762000" eaLnBrk="0" hangingPunct="0">
              <a:defRPr sz="1000" i="1">
                <a:effectLst/>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779838"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defTabSz="762000" eaLnBrk="0" hangingPunct="0">
              <a:defRPr sz="1000" i="1">
                <a:effectLst/>
                <a:latin typeface="Times New Roman" panose="02020603050405020304" pitchFamily="18" charset="0"/>
              </a:defRPr>
            </a:lvl1pPr>
          </a:lstStyle>
          <a:p>
            <a:pPr>
              <a:defRPr/>
            </a:pPr>
            <a:fld id="{006349D1-892A-400C-B91B-182F591E0C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C70FA8-FEE6-470D-BC6F-F48887D30886}" type="slidenum">
              <a:rPr lang="en-US" altLang="en-US" sz="1000" smtClean="0"/>
              <a:pPr>
                <a:spcBef>
                  <a:spcPct val="0"/>
                </a:spcBef>
              </a:pPr>
              <a:t>1</a:t>
            </a:fld>
            <a:endParaRPr lang="en-US" altLang="en-US" sz="1000"/>
          </a:p>
        </p:txBody>
      </p:sp>
      <p:sp>
        <p:nvSpPr>
          <p:cNvPr id="5123" name="Rectangle 2"/>
          <p:cNvSpPr>
            <a:spLocks noGrp="1" noRot="1" noChangeAspect="1" noChangeArrowheads="1" noTextEdit="1"/>
          </p:cNvSpPr>
          <p:nvPr>
            <p:ph type="sldImg"/>
          </p:nvPr>
        </p:nvSpPr>
        <p:spPr>
          <a:ln cap="flat"/>
        </p:spPr>
      </p:sp>
      <p:sp>
        <p:nvSpPr>
          <p:cNvPr id="5124" name="Rectangle 3"/>
          <p:cNvSpPr>
            <a:spLocks noGrp="1" noChangeArrowheads="1"/>
          </p:cNvSpPr>
          <p:nvPr>
            <p:ph type="body" idx="1"/>
          </p:nvPr>
        </p:nvSpPr>
        <p:spPr>
          <a:noFill/>
        </p:spPr>
        <p:txBody>
          <a:bodyPr/>
          <a:lstStyle/>
          <a:p>
            <a:r>
              <a:rPr lang="en-GB" altLang="en-US" sz="1600" dirty="0"/>
              <a:t>Good morning everyone.</a:t>
            </a:r>
          </a:p>
          <a:p>
            <a:endParaRPr lang="en-GB" altLang="en-US" sz="1600" dirty="0"/>
          </a:p>
          <a:p>
            <a:r>
              <a:rPr lang="en-GB" altLang="en-US" sz="1600" dirty="0"/>
              <a:t>I am going to talk about the important work we will be doing with the girls in the Careers Department this term.</a:t>
            </a:r>
          </a:p>
          <a:p>
            <a:r>
              <a:rPr lang="en-GB" altLang="en-US" sz="1600" dirty="0"/>
              <a:t>I will also address the application procedure for university and Mrs O’Hare will give you a brief overview of student finance.</a:t>
            </a:r>
          </a:p>
          <a:p>
            <a:r>
              <a:rPr lang="en-GB" altLang="en-US" sz="1600" dirty="0"/>
              <a:t>This term we will begin our preparation for the UCAS and CAO applications for entry to university or college. </a:t>
            </a:r>
          </a:p>
          <a:p>
            <a:r>
              <a:rPr lang="en-GB" altLang="en-US" sz="1600" dirty="0"/>
              <a:t>Some girls may already have attended various Open Days both in person and virtual and others will attend in the coming weeks. The girls have also had experience of career areas and work placements related to their areas of interest.</a:t>
            </a:r>
          </a:p>
          <a:p>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all decisions have been received, students will make their replies and confirm their choices. </a:t>
            </a:r>
          </a:p>
          <a:p>
            <a:endParaRPr lang="en-GB" dirty="0"/>
          </a:p>
          <a:p>
            <a:r>
              <a:rPr lang="en-GB" dirty="0"/>
              <a:t>They  can accept </a:t>
            </a:r>
            <a:r>
              <a:rPr lang="en-GB" b="1" dirty="0"/>
              <a:t>one </a:t>
            </a:r>
            <a:r>
              <a:rPr lang="en-GB" dirty="0"/>
              <a:t>offer as their firm choice.</a:t>
            </a:r>
          </a:p>
          <a:p>
            <a:endParaRPr lang="en-GB" dirty="0"/>
          </a:p>
          <a:p>
            <a:r>
              <a:rPr lang="en-GB" dirty="0"/>
              <a:t>If they choose a conditional offer – which requires certain grades - as their firm choice, they have the option to </a:t>
            </a:r>
            <a:r>
              <a:rPr lang="en-GB" b="1" dirty="0"/>
              <a:t>add an optional insurance choice</a:t>
            </a:r>
            <a:r>
              <a:rPr lang="en-GB" dirty="0"/>
              <a:t>. </a:t>
            </a:r>
          </a:p>
          <a:p>
            <a:endParaRPr lang="en-GB" dirty="0"/>
          </a:p>
          <a:p>
            <a:r>
              <a:rPr lang="en-GB" dirty="0"/>
              <a:t>If they choose an unconditional offer as their firm choice, they cannot have an insurance choice.</a:t>
            </a:r>
          </a:p>
          <a:p>
            <a:endParaRPr lang="en-GB" dirty="0"/>
          </a:p>
          <a:p>
            <a:r>
              <a:rPr lang="en-GB" dirty="0"/>
              <a:t>Some girls may receive unconditional offers. This means that they are offered a place regardless of their A level results. Some universities are now making unconditional offers. If the student accepts an unconditional offer from a university, they only have this one choice so they would need to be very sure about the university and the course to do this. </a:t>
            </a:r>
          </a:p>
          <a:p>
            <a:endParaRPr lang="en-GB" dirty="0"/>
          </a:p>
          <a:p>
            <a:r>
              <a:rPr lang="en-GB" dirty="0"/>
              <a:t>The girls should consider their predicted grades carefully when making these choices and should speak to their Careers teacher about it if they are unsure.</a:t>
            </a:r>
          </a:p>
          <a:p>
            <a:endParaRPr lang="en-GB" dirty="0"/>
          </a:p>
          <a:p>
            <a:r>
              <a:rPr lang="en-GB" dirty="0"/>
              <a:t>It can be tempting to accept an unconditional offer but if a student changes their mind about their course choice, they will not be able to change it. Another possible outcome is that the student decides they don’t need to work as hard for their exams and – their A level grades suffer. This can become a problem later down the line. </a:t>
            </a:r>
          </a:p>
          <a:p>
            <a:endParaRPr lang="en-GB" dirty="0"/>
          </a:p>
          <a:p>
            <a:r>
              <a:rPr lang="en-GB" dirty="0"/>
              <a:t>We will talk about the Firm and Insurance choice and about unconditional offers in class with the girls.</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006349D1-892A-400C-B91B-182F591E0C84}" type="slidenum">
              <a:rPr lang="en-US" altLang="en-US" smtClean="0"/>
              <a:pPr>
                <a:defRPr/>
              </a:pPr>
              <a:t>10</a:t>
            </a:fld>
            <a:endParaRPr lang="en-US" altLang="en-US"/>
          </a:p>
        </p:txBody>
      </p:sp>
    </p:spTree>
    <p:extLst>
      <p:ext uri="{BB962C8B-B14F-4D97-AF65-F5344CB8AC3E}">
        <p14:creationId xmlns:p14="http://schemas.microsoft.com/office/powerpoint/2010/main" val="32342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6F398B-30FB-4540-B7ED-1ADFB8CE77AD}" type="slidenum">
              <a:rPr lang="en-US" altLang="en-US" sz="1000" smtClean="0"/>
              <a:pPr>
                <a:spcBef>
                  <a:spcPct val="0"/>
                </a:spcBef>
              </a:pPr>
              <a:t>11</a:t>
            </a:fld>
            <a:endParaRPr lang="en-US" altLang="en-US" sz="1000"/>
          </a:p>
        </p:txBody>
      </p:sp>
      <p:sp>
        <p:nvSpPr>
          <p:cNvPr id="15363" name="Rectangle 2"/>
          <p:cNvSpPr>
            <a:spLocks noGrp="1" noRot="1" noChangeAspect="1" noChangeArrowheads="1" noTextEdit="1"/>
          </p:cNvSpPr>
          <p:nvPr>
            <p:ph type="sldImg"/>
          </p:nvPr>
        </p:nvSpPr>
        <p:spPr>
          <a:noFill/>
          <a:ln cap="flat"/>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altLang="en-US" sz="2000" dirty="0"/>
              <a:t>Not all students plan to go directly to university.</a:t>
            </a:r>
          </a:p>
          <a:p>
            <a:endParaRPr lang="en-GB" altLang="en-US" sz="2000" dirty="0"/>
          </a:p>
          <a:p>
            <a:r>
              <a:rPr lang="en-GB" altLang="en-US" sz="2000" dirty="0"/>
              <a:t>We also encourage the girls to research and apply to courses in Colleges of Further Education such as SW College. This is a good pathway for many students and these courses can also lead onto degree course study if so desired. </a:t>
            </a:r>
          </a:p>
          <a:p>
            <a:r>
              <a:rPr lang="en-GB" altLang="en-US" sz="2000" dirty="0"/>
              <a:t>In this case students usually apply directly to the college however some of these courses are also in the UCAS system.</a:t>
            </a:r>
          </a:p>
          <a:p>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marL="171450" indent="-171450">
              <a:buFontTx/>
              <a:buChar char="•"/>
            </a:pPr>
            <a:r>
              <a:rPr lang="en-GB" altLang="en-US" sz="1600" dirty="0"/>
              <a:t>Students can also apply for an apprenticeship.</a:t>
            </a:r>
          </a:p>
          <a:p>
            <a:pPr marL="171450" indent="-171450">
              <a:buFontTx/>
              <a:buChar char="•"/>
            </a:pPr>
            <a:r>
              <a:rPr lang="en-GB" altLang="en-US" sz="1600" dirty="0"/>
              <a:t>In this case students can gain a qualification, in some cases a degree, work and earn money all at the same time.</a:t>
            </a:r>
          </a:p>
          <a:p>
            <a:pPr marL="171450" indent="-171450">
              <a:buFontTx/>
              <a:buChar char="•"/>
            </a:pPr>
            <a:r>
              <a:rPr lang="en-GB" altLang="en-US" sz="1600" dirty="0"/>
              <a:t>If awarded an apprenticeship the Employer\ Education Authority pays any university fees. </a:t>
            </a:r>
          </a:p>
          <a:p>
            <a:pPr marL="171450" indent="-171450">
              <a:buFontTx/>
              <a:buChar char="•"/>
            </a:pPr>
            <a:r>
              <a:rPr lang="en-GB" altLang="en-US" sz="1600" dirty="0"/>
              <a:t>Apprenticeship opportunities are common in the areas of law, accountancy, finance, engineering and digital technology.</a:t>
            </a:r>
          </a:p>
          <a:p>
            <a:pPr marL="171450" indent="-171450">
              <a:buFontTx/>
              <a:buChar char="•"/>
            </a:pPr>
            <a:r>
              <a:rPr lang="en-GB" altLang="en-US" sz="1600" dirty="0"/>
              <a:t>Any apprenticeship information that we receive is shared with the girls but as there are many hundreds of degree apprenticeship opportunities out there so independent research is also required. </a:t>
            </a:r>
          </a:p>
          <a:p>
            <a:pPr marL="171450" indent="-171450">
              <a:buFontTx/>
              <a:buChar char="•"/>
            </a:pPr>
            <a:r>
              <a:rPr lang="en-GB" altLang="en-US" sz="1600" dirty="0"/>
              <a:t>A good place to start is on the website: www.successatschool.org – there is a link to this page through the school website.</a:t>
            </a:r>
          </a:p>
        </p:txBody>
      </p:sp>
      <p:sp>
        <p:nvSpPr>
          <p:cNvPr id="17412" name="Slide Number Placeholder 3"/>
          <p:cNvSpPr>
            <a:spLocks noGrp="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4CA295-139E-444B-8B82-C8B65F8F7AE6}" type="slidenum">
              <a:rPr lang="en-US" altLang="en-US" sz="1000" smtClean="0"/>
              <a:pPr>
                <a:spcBef>
                  <a:spcPct val="0"/>
                </a:spcBef>
              </a:pPr>
              <a:t>12</a:t>
            </a:fld>
            <a:endParaRPr lang="en-US" alt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E8D0A1-A76E-4200-94F9-5BBB7B79C03C}" type="slidenum">
              <a:rPr lang="en-US" altLang="en-US" sz="1000" smtClean="0"/>
              <a:pPr>
                <a:spcBef>
                  <a:spcPct val="0"/>
                </a:spcBef>
              </a:pPr>
              <a:t>13</a:t>
            </a:fld>
            <a:endParaRPr lang="en-US" altLang="en-US" sz="1000"/>
          </a:p>
        </p:txBody>
      </p:sp>
      <p:sp>
        <p:nvSpPr>
          <p:cNvPr id="19459" name="Rectangle 2"/>
          <p:cNvSpPr>
            <a:spLocks noGrp="1" noRot="1" noChangeAspect="1" noChangeArrowheads="1" noTextEdit="1"/>
          </p:cNvSpPr>
          <p:nvPr>
            <p:ph type="sldImg"/>
          </p:nvPr>
        </p:nvSpPr>
        <p:spPr>
          <a:ln cap="flat"/>
        </p:spPr>
      </p:sp>
      <p:sp>
        <p:nvSpPr>
          <p:cNvPr id="23556" name="Rectangle 3"/>
          <p:cNvSpPr>
            <a:spLocks noGrp="1" noChangeArrowheads="1"/>
          </p:cNvSpPr>
          <p:nvPr>
            <p:ph type="body" idx="1"/>
          </p:nvPr>
        </p:nvSpPr>
        <p:spPr/>
        <p:txBody>
          <a:bodyPr/>
          <a:lstStyle/>
          <a:p>
            <a:pPr>
              <a:defRPr/>
            </a:pPr>
            <a:r>
              <a:rPr lang="en-GB" altLang="en-US" sz="1400" dirty="0"/>
              <a:t>I am now going to talk briefly about applying to southern universities…</a:t>
            </a:r>
          </a:p>
          <a:p>
            <a:pPr marL="285750" indent="-285750">
              <a:buFont typeface="Arial" panose="020B0604020202020204" pitchFamily="34" charset="0"/>
              <a:buChar char="•"/>
              <a:defRPr/>
            </a:pPr>
            <a:r>
              <a:rPr lang="en-GB" altLang="en-US" sz="1400" dirty="0"/>
              <a:t>CAO is the Central Applications System for the Republic of Ireland Institutions.</a:t>
            </a:r>
          </a:p>
          <a:p>
            <a:pPr marL="285750" indent="-285750">
              <a:buFont typeface="Arial" panose="020B0604020202020204" pitchFamily="34" charset="0"/>
              <a:buChar char="•"/>
              <a:defRPr/>
            </a:pPr>
            <a:r>
              <a:rPr lang="en-GB" altLang="en-US" sz="1400" dirty="0"/>
              <a:t>We will begin working on this application system for those who are interested when we finish with the UCAS applications. This includes girls who are studying 3 or 4 A levels, as well as Applied subjects. </a:t>
            </a:r>
          </a:p>
          <a:p>
            <a:pPr marL="285750" indent="-285750">
              <a:buFont typeface="Arial" panose="020B0604020202020204" pitchFamily="34" charset="0"/>
              <a:buChar char="•"/>
              <a:defRPr/>
            </a:pPr>
            <a:r>
              <a:rPr lang="en-GB" altLang="en-US" sz="1400" dirty="0"/>
              <a:t>In CAO up to  20 course choices can be made and there is no personal statement, so the girls find it a bit easier to apply.</a:t>
            </a:r>
          </a:p>
          <a:p>
            <a:pPr marL="285750" indent="-285750">
              <a:buFont typeface="Arial" panose="020B0604020202020204" pitchFamily="34" charset="0"/>
              <a:buChar char="•"/>
              <a:defRPr/>
            </a:pPr>
            <a:r>
              <a:rPr lang="en-GB" altLang="en-US" sz="1400" dirty="0"/>
              <a:t>They can apply for up to 10 Hons degree courses and 10 ordinary degree or higher certificate courses, some of which are in the Institutes of Technology which are a great option for some students – especially with the cost of higher education fees in the UK, and across the water in particular.</a:t>
            </a:r>
          </a:p>
          <a:p>
            <a:pPr>
              <a:buFont typeface="Arial" panose="020B0604020202020204" pitchFamily="34" charset="0"/>
              <a:buNone/>
              <a:defRPr/>
            </a:pPr>
            <a:endParaRPr lang="en-GB" altLang="en-US" sz="1700" dirty="0"/>
          </a:p>
          <a:p>
            <a:pPr>
              <a:defRPr/>
            </a:pPr>
            <a:r>
              <a:rPr lang="en-GB" altLang="en-US" sz="1700" dirty="0"/>
              <a:t>Any offers for CAO are made after the results in August – not before.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p:txBody>
          <a:bodyPr/>
          <a:lstStyle/>
          <a:p>
            <a:pPr>
              <a:buFont typeface="Arial" panose="020B0604020202020204" pitchFamily="34" charset="0"/>
              <a:buNone/>
              <a:defRPr/>
            </a:pPr>
            <a:r>
              <a:rPr lang="en-GB" altLang="en-US" sz="1800" dirty="0"/>
              <a:t>Reassuringly, most students normally get into their 1</a:t>
            </a:r>
            <a:r>
              <a:rPr lang="en-GB" altLang="en-US" sz="1800" baseline="30000" dirty="0"/>
              <a:t>st</a:t>
            </a:r>
            <a:r>
              <a:rPr lang="en-GB" altLang="en-US" sz="1800" dirty="0"/>
              <a:t> course choice.</a:t>
            </a:r>
          </a:p>
          <a:p>
            <a:pPr>
              <a:buFont typeface="Arial" panose="020B0604020202020204" pitchFamily="34" charset="0"/>
              <a:buNone/>
              <a:defRPr/>
            </a:pPr>
            <a:endParaRPr lang="en-GB" altLang="en-US" sz="1800" dirty="0"/>
          </a:p>
          <a:p>
            <a:pPr marL="285750" indent="-285750">
              <a:buFont typeface="Arial" panose="020B0604020202020204" pitchFamily="34" charset="0"/>
              <a:buChar char="•"/>
              <a:defRPr/>
            </a:pPr>
            <a:r>
              <a:rPr lang="en-GB" altLang="en-US" sz="1800" dirty="0"/>
              <a:t>Next August, hopefully you'll get the exam grades you need to get onto your</a:t>
            </a:r>
            <a:r>
              <a:rPr lang="en-GB" altLang="en-US" sz="1800" baseline="0" dirty="0"/>
              <a:t> chosen</a:t>
            </a:r>
            <a:r>
              <a:rPr lang="en-GB" altLang="en-US" sz="1800" dirty="0"/>
              <a:t> course. </a:t>
            </a:r>
          </a:p>
          <a:p>
            <a:pPr marL="285750" indent="-285750">
              <a:buFont typeface="Arial" panose="020B0604020202020204" pitchFamily="34" charset="0"/>
              <a:buChar char="•"/>
              <a:defRPr/>
            </a:pPr>
            <a:r>
              <a:rPr lang="en-GB" altLang="en-US" sz="1800" dirty="0"/>
              <a:t>However, you may be accepted even if you fall short of the initial grades required….but you might have to wait a few days or even up to a few weeks to find out.</a:t>
            </a:r>
          </a:p>
          <a:p>
            <a:pPr marL="285750" indent="-285750">
              <a:buFont typeface="Arial" panose="020B0604020202020204" pitchFamily="34" charset="0"/>
              <a:buChar char="•"/>
              <a:defRPr/>
            </a:pPr>
            <a:r>
              <a:rPr lang="en-GB" altLang="en-US" sz="1800" dirty="0"/>
              <a:t>If the first-choice course is not achieved, the insurance choice course – with lower grade requirements is the next option.</a:t>
            </a:r>
          </a:p>
          <a:p>
            <a:pPr marL="285750" indent="-285750">
              <a:buFont typeface="Arial" panose="020B0604020202020204" pitchFamily="34" charset="0"/>
              <a:buChar char="•"/>
              <a:defRPr/>
            </a:pPr>
            <a:endParaRPr lang="en-GB" altLang="en-US" sz="1800" dirty="0"/>
          </a:p>
          <a:p>
            <a:pPr>
              <a:defRPr/>
            </a:pPr>
            <a:endParaRPr lang="en-GB" altLang="en-US" dirty="0"/>
          </a:p>
          <a:p>
            <a:pPr>
              <a:defRPr/>
            </a:pPr>
            <a:endParaRPr lang="en-GB" altLang="en-US" dirty="0"/>
          </a:p>
        </p:txBody>
      </p:sp>
      <p:sp>
        <p:nvSpPr>
          <p:cNvPr id="21508" name="Slide Number Placeholder 3"/>
          <p:cNvSpPr>
            <a:spLocks noGrp="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4A2848-797A-4726-A45B-51CB2EC8A716}" type="slidenum">
              <a:rPr lang="en-US" altLang="en-US" sz="1000" smtClean="0"/>
              <a:pPr>
                <a:spcBef>
                  <a:spcPct val="0"/>
                </a:spcBef>
              </a:pPr>
              <a:t>14</a:t>
            </a:fld>
            <a:endParaRPr lang="en-US" alt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GB" altLang="en-US" sz="1800" dirty="0"/>
              <a:t>In the unfortunate situation when a student holds no offers after the exam results ……they can use the Clearing service to get on to a course of their choice.</a:t>
            </a:r>
          </a:p>
          <a:p>
            <a:r>
              <a:rPr lang="en-GB" altLang="en-US" sz="1800" dirty="0"/>
              <a:t>However, don’t panic and end up in a situation where you accept a course that you are not interested in……..just to go </a:t>
            </a:r>
          </a:p>
          <a:p>
            <a:r>
              <a:rPr lang="en-GB" altLang="en-US" sz="1800" dirty="0"/>
              <a:t>university!</a:t>
            </a:r>
          </a:p>
          <a:p>
            <a:r>
              <a:rPr lang="en-GB" altLang="en-US" sz="1800" dirty="0"/>
              <a:t>Again, we will cover this in class. The UCAS website will provide the required information. </a:t>
            </a:r>
          </a:p>
          <a:p>
            <a:endParaRPr lang="en-GB" altLang="en-US" dirty="0"/>
          </a:p>
          <a:p>
            <a:endParaRPr lang="en-GB" altLang="en-US" dirty="0"/>
          </a:p>
        </p:txBody>
      </p:sp>
      <p:sp>
        <p:nvSpPr>
          <p:cNvPr id="25604" name="Slide Number Placeholder 3"/>
          <p:cNvSpPr>
            <a:spLocks noGrp="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EDEF10-CD79-495C-BC25-D85351602183}" type="slidenum">
              <a:rPr lang="en-US" altLang="en-US" sz="1000" smtClean="0"/>
              <a:pPr>
                <a:spcBef>
                  <a:spcPct val="0"/>
                </a:spcBef>
              </a:pPr>
              <a:t>15</a:t>
            </a:fld>
            <a:endParaRPr lang="en-US" alt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pPr marL="171450" indent="-171450">
              <a:buFontTx/>
              <a:buChar char="•"/>
            </a:pPr>
            <a:r>
              <a:rPr lang="en-GB" altLang="en-US" sz="1800" dirty="0"/>
              <a:t>Members of the Careers department will be available in school to support and advise you with any queries or problems that arise next August. Please don’t hesitate to contact us at those times. </a:t>
            </a:r>
          </a:p>
          <a:p>
            <a:pPr marL="171450" indent="-171450">
              <a:buFontTx/>
              <a:buChar char="•"/>
            </a:pPr>
            <a:r>
              <a:rPr lang="en-GB" altLang="en-US" sz="1800" dirty="0"/>
              <a:t>For those who are unhappy with a result………….you can get a remark…</a:t>
            </a:r>
          </a:p>
          <a:p>
            <a:pPr marL="171450" indent="-171450">
              <a:buFontTx/>
              <a:buChar char="•"/>
            </a:pPr>
            <a:r>
              <a:rPr lang="en-GB" altLang="en-US" sz="1800" dirty="0"/>
              <a:t>However, You will need to try to arrange the re-mark as quickly as possible and stay in touch with your university or college to keep them up to date.</a:t>
            </a:r>
          </a:p>
          <a:p>
            <a:pPr marL="171450" indent="-171450">
              <a:buFontTx/>
              <a:buChar char="•"/>
            </a:pPr>
            <a:endParaRPr lang="en-GB" altLang="en-US" sz="1800" dirty="0"/>
          </a:p>
          <a:p>
            <a:pPr marL="171450" indent="-171450">
              <a:buFontTx/>
              <a:buChar char="•"/>
            </a:pPr>
            <a:r>
              <a:rPr lang="en-GB" altLang="en-US" sz="1800" dirty="0"/>
              <a:t>Thank you for listening ….I will now hand you over to Mrs O’Hare who will guide you through the very important area of </a:t>
            </a:r>
            <a:r>
              <a:rPr lang="en-GB" altLang="en-US" sz="1800"/>
              <a:t>student Finance.</a:t>
            </a:r>
            <a:endParaRPr lang="en-GB" altLang="en-US" sz="1800" dirty="0"/>
          </a:p>
          <a:p>
            <a:pPr marL="171450" indent="-171450">
              <a:buFontTx/>
              <a:buChar char="•"/>
            </a:pPr>
            <a:endParaRPr lang="en-GB" altLang="en-US" dirty="0"/>
          </a:p>
        </p:txBody>
      </p:sp>
      <p:sp>
        <p:nvSpPr>
          <p:cNvPr id="27652" name="Slide Number Placeholder 3"/>
          <p:cNvSpPr>
            <a:spLocks noGrp="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526996-6B0F-4ECE-B5FA-9CF86266DE48}" type="slidenum">
              <a:rPr lang="en-US" altLang="en-US" sz="1000" smtClean="0"/>
              <a:pPr>
                <a:spcBef>
                  <a:spcPct val="0"/>
                </a:spcBef>
              </a:pPr>
              <a:t>16</a:t>
            </a:fld>
            <a:endParaRPr lang="en-US" altLang="en-U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6385CE-0AFB-44C7-9866-31B662AE7FAC}" type="slidenum">
              <a:rPr lang="en-US" altLang="en-US" sz="1000" smtClean="0"/>
              <a:pPr>
                <a:spcBef>
                  <a:spcPct val="0"/>
                </a:spcBef>
              </a:pPr>
              <a:t>17</a:t>
            </a:fld>
            <a:endParaRPr lang="en-US" alt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GB" altLang="en-US" sz="2000"/>
              <a:t>And now moving on to the very important area of  Student Finance.</a:t>
            </a:r>
          </a:p>
          <a:p>
            <a:r>
              <a:rPr lang="en-GB" altLang="en-US" sz="2000"/>
              <a:t>The cost of Third Level education falls into two categories:</a:t>
            </a:r>
          </a:p>
          <a:p>
            <a:r>
              <a:rPr lang="en-GB" altLang="en-US" sz="2000"/>
              <a:t>Course tuition Fees and</a:t>
            </a:r>
          </a:p>
          <a:p>
            <a:r>
              <a:rPr lang="en-GB" altLang="en-US" sz="2000"/>
              <a:t>Living Costs which includes accommodation and any day-to-day living expenses.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13B40F-C044-4B03-8CB3-A1A8DFC6A8DB}" type="slidenum">
              <a:rPr lang="en-US" altLang="en-US" sz="1000" smtClean="0"/>
              <a:pPr>
                <a:spcBef>
                  <a:spcPct val="0"/>
                </a:spcBef>
              </a:pPr>
              <a:t>18</a:t>
            </a:fld>
            <a:endParaRPr lang="en-US" altLang="en-US" sz="1000"/>
          </a:p>
        </p:txBody>
      </p:sp>
      <p:sp>
        <p:nvSpPr>
          <p:cNvPr id="31747" name="Rectangle 2"/>
          <p:cNvSpPr>
            <a:spLocks noGrp="1" noRot="1" noChangeAspect="1" noChangeArrowheads="1" noTextEdit="1"/>
          </p:cNvSpPr>
          <p:nvPr>
            <p:ph type="sldImg"/>
          </p:nvPr>
        </p:nvSpPr>
        <p:spPr>
          <a:ln cap="flat"/>
        </p:spPr>
      </p:sp>
      <p:sp>
        <p:nvSpPr>
          <p:cNvPr id="31748" name="Rectangle 3"/>
          <p:cNvSpPr>
            <a:spLocks noGrp="1" noChangeArrowheads="1"/>
          </p:cNvSpPr>
          <p:nvPr>
            <p:ph type="body" idx="1"/>
          </p:nvPr>
        </p:nvSpPr>
        <p:spPr>
          <a:noFill/>
        </p:spPr>
        <p:txBody>
          <a:bodyPr/>
          <a:lstStyle/>
          <a:p>
            <a:r>
              <a:rPr lang="en-GB" altLang="en-US" sz="1400" dirty="0"/>
              <a:t>So, first of all, – tuition fees. This information is for the current year and all the information that I give you is subject to change.</a:t>
            </a:r>
          </a:p>
          <a:p>
            <a:endParaRPr lang="en-GB" altLang="en-US" sz="1400" dirty="0"/>
          </a:p>
          <a:p>
            <a:r>
              <a:rPr lang="en-GB" altLang="en-US" sz="1400" dirty="0"/>
              <a:t>For the current 2025-26 academic year the max fee for NI students studying in NI is £4,855. For courses in England, Scotland and Wales fees may be charged up to the maximum of £9,535. </a:t>
            </a:r>
          </a:p>
          <a:p>
            <a:r>
              <a:rPr lang="en-GB" altLang="en-US" sz="1400" dirty="0"/>
              <a:t>The difference in these figures explains the high demand for places on courses in NI institutions and the need to research all possible options for next year.</a:t>
            </a:r>
          </a:p>
          <a:p>
            <a:r>
              <a:rPr lang="en-GB" altLang="en-US" sz="1400" dirty="0"/>
              <a:t>The girls need to check with any institution to which they are interested in applying, to find out the fees for the course they wish to study. Student loans will be available to pay tuition fees up to the max of £9,535. These loans are not means tested so do not depend on family income but </a:t>
            </a:r>
            <a:r>
              <a:rPr lang="en-GB" altLang="en-US" sz="1400" b="1" dirty="0"/>
              <a:t>do</a:t>
            </a:r>
            <a:r>
              <a:rPr lang="en-GB" altLang="en-US" sz="1400" dirty="0"/>
              <a:t> have to be repaid. </a:t>
            </a:r>
          </a:p>
          <a:p>
            <a:r>
              <a:rPr lang="en-GB" altLang="en-US" sz="1400" dirty="0"/>
              <a:t>So - </a:t>
            </a:r>
            <a:r>
              <a:rPr lang="en-GB" altLang="en-US" sz="1400" b="1" dirty="0"/>
              <a:t>all</a:t>
            </a:r>
            <a:r>
              <a:rPr lang="en-GB" altLang="en-US" sz="1400" dirty="0"/>
              <a:t> students are entitled to a loan to pay university tuition fees.</a:t>
            </a:r>
          </a:p>
          <a:p>
            <a:endParaRPr lang="en-GB" altLang="en-US" sz="1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8DCE78-7E4B-4652-A0B5-DD1397696A23}" type="slidenum">
              <a:rPr lang="en-US" altLang="en-US" sz="1000" smtClean="0"/>
              <a:pPr>
                <a:spcBef>
                  <a:spcPct val="0"/>
                </a:spcBef>
              </a:pPr>
              <a:t>19</a:t>
            </a:fld>
            <a:endParaRPr lang="en-US" altLang="en-US" sz="1000"/>
          </a:p>
        </p:txBody>
      </p:sp>
      <p:sp>
        <p:nvSpPr>
          <p:cNvPr id="33795"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p:txBody>
          <a:bodyPr/>
          <a:lstStyle/>
          <a:p>
            <a:pPr marL="228600" indent="-228600">
              <a:defRPr/>
            </a:pPr>
            <a:r>
              <a:rPr lang="en-GB" altLang="en-US" sz="2000" dirty="0"/>
              <a:t>And now on to student living costs.</a:t>
            </a:r>
          </a:p>
          <a:p>
            <a:pPr marL="228600" indent="-228600">
              <a:defRPr/>
            </a:pPr>
            <a:r>
              <a:rPr lang="en-GB" altLang="en-US" sz="2000" dirty="0"/>
              <a:t>Student living costs are met </a:t>
            </a:r>
            <a:r>
              <a:rPr lang="en-GB" altLang="en-US" sz="2000" b="1" dirty="0"/>
              <a:t>either</a:t>
            </a:r>
            <a:r>
              <a:rPr lang="en-GB" altLang="en-US" sz="2000" dirty="0"/>
              <a:t> through:</a:t>
            </a:r>
          </a:p>
          <a:p>
            <a:pPr marL="228600" indent="-228600">
              <a:buFontTx/>
              <a:buAutoNum type="arabicPeriod"/>
              <a:defRPr/>
            </a:pPr>
            <a:r>
              <a:rPr lang="en-GB" altLang="en-US" sz="2000" dirty="0"/>
              <a:t>Maintenance or special support </a:t>
            </a:r>
            <a:r>
              <a:rPr lang="en-GB" altLang="en-US" sz="2000" i="1" dirty="0"/>
              <a:t>grants</a:t>
            </a:r>
            <a:r>
              <a:rPr lang="en-GB" altLang="en-US" sz="2000" dirty="0"/>
              <a:t>; or </a:t>
            </a:r>
          </a:p>
          <a:p>
            <a:pPr marL="228600" indent="-228600">
              <a:buFontTx/>
              <a:buAutoNum type="arabicPeriod"/>
              <a:defRPr/>
            </a:pPr>
            <a:r>
              <a:rPr lang="en-GB" altLang="en-US" sz="2000" dirty="0"/>
              <a:t>Maintenance </a:t>
            </a:r>
            <a:r>
              <a:rPr lang="en-GB" altLang="en-US" sz="2000" i="1" dirty="0"/>
              <a:t>loans</a:t>
            </a:r>
            <a:r>
              <a:rPr lang="en-GB" altLang="en-US" sz="2000" dirty="0"/>
              <a:t> which depend on household income and student eligibility. </a:t>
            </a:r>
          </a:p>
          <a:p>
            <a:pPr>
              <a:defRPr/>
            </a:pPr>
            <a:r>
              <a:rPr lang="en-GB" altLang="en-US" sz="2000" dirty="0"/>
              <a:t>I will talk through both these options briefly now.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As part of this preparation, all Year 14 students are registered on the </a:t>
            </a:r>
            <a:r>
              <a:rPr lang="en-GB" sz="1600" dirty="0" err="1"/>
              <a:t>Unifrog</a:t>
            </a:r>
            <a:r>
              <a:rPr lang="en-GB" sz="1600" dirty="0"/>
              <a:t> platform giving them access to a range of career and progression information. Students will continue to use their online accounts to research their progression options and make use of the exploring pathway interactive tools.</a:t>
            </a:r>
          </a:p>
          <a:p>
            <a:endParaRPr lang="en-GB" sz="1600" dirty="0"/>
          </a:p>
          <a:p>
            <a:r>
              <a:rPr lang="en-GB" sz="1600" dirty="0"/>
              <a:t>Students can record details of their experiences of work, employer and university engagements, and shortlist their research and intended destinations on the </a:t>
            </a:r>
            <a:r>
              <a:rPr lang="en-GB" sz="1600" dirty="0" err="1"/>
              <a:t>Unifrog</a:t>
            </a:r>
            <a:r>
              <a:rPr lang="en-GB" sz="1600" dirty="0"/>
              <a:t> system. This enables the girls to develop their ideas and plan their next steps appropriately.</a:t>
            </a:r>
          </a:p>
          <a:p>
            <a:endParaRPr lang="en-GB" sz="1600" dirty="0"/>
          </a:p>
          <a:p>
            <a:r>
              <a:rPr lang="en-GB" sz="1600" dirty="0" err="1"/>
              <a:t>Unifrog</a:t>
            </a:r>
            <a:r>
              <a:rPr lang="en-GB" sz="1600" dirty="0"/>
              <a:t> enables students to compare every university course, every apprenticeship and Further Education course so that they can make the right choices for them, and then apply successfully.</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006349D1-892A-400C-B91B-182F591E0C84}" type="slidenum">
              <a:rPr lang="en-US" altLang="en-US" smtClean="0"/>
              <a:pPr>
                <a:defRPr/>
              </a:pPr>
              <a:t>2</a:t>
            </a:fld>
            <a:endParaRPr lang="en-US" altLang="en-US"/>
          </a:p>
        </p:txBody>
      </p:sp>
    </p:spTree>
    <p:extLst>
      <p:ext uri="{BB962C8B-B14F-4D97-AF65-F5344CB8AC3E}">
        <p14:creationId xmlns:p14="http://schemas.microsoft.com/office/powerpoint/2010/main" val="408101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68DECE-54DF-4C3C-806B-1D0D50C927E1}" type="slidenum">
              <a:rPr lang="en-US" altLang="en-US" sz="1000" smtClean="0"/>
              <a:pPr>
                <a:spcBef>
                  <a:spcPct val="0"/>
                </a:spcBef>
              </a:pPr>
              <a:t>20</a:t>
            </a:fld>
            <a:endParaRPr lang="en-US" altLang="en-US" sz="10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r>
              <a:rPr lang="en-GB" altLang="en-US" sz="2000" dirty="0"/>
              <a:t>First of all, maintenance grants. In the current year students with a household income of less than approx. £19,203 will receive the full, non-repayable Government grant of £3,475 per annum. </a:t>
            </a:r>
          </a:p>
          <a:p>
            <a:r>
              <a:rPr lang="en-GB" altLang="en-US" sz="2000" dirty="0"/>
              <a:t>If you have a household income of less than £41,065 your daughter will be eligible for a </a:t>
            </a:r>
            <a:r>
              <a:rPr lang="en-GB" altLang="en-US" sz="2000" i="1" dirty="0"/>
              <a:t>partial grant </a:t>
            </a:r>
            <a:r>
              <a:rPr lang="en-GB" altLang="en-US" sz="2000" dirty="0"/>
              <a:t>which is non-repayable.</a:t>
            </a:r>
          </a:p>
          <a:p>
            <a:endParaRPr lang="en-GB" altLang="en-US" sz="2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35A11D-07C0-4195-B346-3F8C94642E5A}" type="slidenum">
              <a:rPr lang="en-US" altLang="en-US" sz="1000" smtClean="0"/>
              <a:pPr>
                <a:spcBef>
                  <a:spcPct val="0"/>
                </a:spcBef>
              </a:pPr>
              <a:t>21</a:t>
            </a:fld>
            <a:endParaRPr lang="en-US" altLang="en-US" sz="10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GB" altLang="en-US" sz="2000" dirty="0"/>
              <a:t>The Special Support Grant has the same value as the maintenance grant, and is available to students with any special circumstances which leave them eligible for income support or housing benefit such as having a disability or a dependent. </a:t>
            </a:r>
          </a:p>
          <a:p>
            <a:r>
              <a:rPr lang="en-GB" altLang="en-US" sz="2000" dirty="0"/>
              <a:t>Again the special support grant does not have to be repaid by the student.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D73A8C-4DD4-41CA-98CA-72F47F650D67}" type="slidenum">
              <a:rPr lang="en-US" altLang="en-US" sz="1000" smtClean="0"/>
              <a:pPr>
                <a:spcBef>
                  <a:spcPct val="0"/>
                </a:spcBef>
              </a:pPr>
              <a:t>22</a:t>
            </a:fld>
            <a:endParaRPr lang="en-US" alt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GB" altLang="en-US" sz="2000" dirty="0"/>
              <a:t>Moving on to students from households with incomes greater than approx. £41,500. These students will be able to avail of a maintenance </a:t>
            </a:r>
            <a:r>
              <a:rPr lang="en-GB" altLang="en-US" sz="2000" i="1" dirty="0"/>
              <a:t>loan</a:t>
            </a:r>
            <a:r>
              <a:rPr lang="en-GB" altLang="en-US" sz="2000" dirty="0"/>
              <a:t> which </a:t>
            </a:r>
            <a:r>
              <a:rPr lang="en-GB" altLang="en-US" sz="2000" i="1" dirty="0"/>
              <a:t>will</a:t>
            </a:r>
            <a:r>
              <a:rPr lang="en-GB" altLang="en-US" sz="2000" dirty="0"/>
              <a:t> have to be repaid. The amount of the loan available to each student will be based on parental income.</a:t>
            </a:r>
          </a:p>
          <a:p>
            <a:endParaRPr lang="en-GB" altLang="en-US" sz="2000" dirty="0"/>
          </a:p>
          <a:p>
            <a:endParaRPr lang="en-GB"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B6A616-A8E4-4EA9-9AF0-BCFA58E6CDE3}" type="slidenum">
              <a:rPr lang="en-US" altLang="en-US" sz="1000" smtClean="0"/>
              <a:pPr>
                <a:spcBef>
                  <a:spcPct val="0"/>
                </a:spcBef>
              </a:pPr>
              <a:t>23</a:t>
            </a:fld>
            <a:endParaRPr lang="en-US" altLang="en-US" sz="1000"/>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p:spPr>
        <p:txBody>
          <a:bodyPr/>
          <a:lstStyle/>
          <a:p>
            <a:r>
              <a:rPr lang="en-GB" altLang="en-US" sz="2000" dirty="0"/>
              <a:t>All maintenance loans must be repaid in instalments when the student starts working and once income exceeds approx. £26,000 per year.</a:t>
            </a:r>
          </a:p>
          <a:p>
            <a:r>
              <a:rPr lang="en-GB" altLang="en-US" sz="2000" dirty="0"/>
              <a:t>The loan repayment period for NI students ends after 25 years whether the loan is repaid or not.</a:t>
            </a:r>
          </a:p>
          <a:p>
            <a:endParaRPr lang="en-GB" altLang="en-US" sz="2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5FFC5A-B1CA-4DC8-ABE4-806B9322B85B}" type="slidenum">
              <a:rPr lang="en-US" altLang="en-US" sz="1000" smtClean="0"/>
              <a:pPr>
                <a:spcBef>
                  <a:spcPct val="0"/>
                </a:spcBef>
              </a:pPr>
              <a:t>24</a:t>
            </a:fld>
            <a:endParaRPr lang="en-US" alt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GB" altLang="en-US" sz="1600" dirty="0"/>
              <a:t>Many universities award grants, bursaries and scholarships to students which do not have to be repaid.</a:t>
            </a:r>
          </a:p>
          <a:p>
            <a:r>
              <a:rPr lang="en-GB" altLang="en-US" sz="1600" dirty="0"/>
              <a:t>Some of these are awarded automatically as a result of the information provided to Student Finance NI, however, some need to be applied for. We encourage the girls to research any such possibilities within their chosen universities. </a:t>
            </a:r>
          </a:p>
          <a:p>
            <a:r>
              <a:rPr lang="en-GB" altLang="en-US" sz="1600" i="1" dirty="0">
                <a:solidFill>
                  <a:srgbClr val="FF0000"/>
                </a:solidFill>
              </a:rPr>
              <a:t>For example, </a:t>
            </a:r>
            <a:r>
              <a:rPr lang="en-US" altLang="en-US" sz="1600" dirty="0"/>
              <a:t>In Queen’s University, </a:t>
            </a:r>
            <a:r>
              <a:rPr lang="en-GB" altLang="en-US" sz="1600" dirty="0"/>
              <a:t>new students can compete to receive one (or more) of eight awards worth between £600 to £2,400.</a:t>
            </a:r>
            <a:endParaRPr lang="en-US" altLang="en-US" sz="1600" dirty="0"/>
          </a:p>
          <a:p>
            <a:endParaRPr lang="en-GB" altLang="en-US" sz="1600" i="1" dirty="0">
              <a:solidFill>
                <a:srgbClr val="FF0000"/>
              </a:solidFill>
            </a:endParaRPr>
          </a:p>
          <a:p>
            <a:r>
              <a:rPr lang="en-GB" altLang="en-US" sz="1600" dirty="0">
                <a:solidFill>
                  <a:srgbClr val="FF0000"/>
                </a:solidFill>
              </a:rPr>
              <a:t>UU have a wide range of scholarships available that require research also.</a:t>
            </a:r>
          </a:p>
          <a:p>
            <a:endParaRPr lang="en-GB" altLang="en-US" sz="1600" dirty="0">
              <a:solidFill>
                <a:srgbClr val="FF0000"/>
              </a:solidFill>
            </a:endParaRPr>
          </a:p>
          <a:p>
            <a:r>
              <a:rPr lang="en-GB" altLang="en-US" sz="1600" dirty="0">
                <a:solidFill>
                  <a:srgbClr val="FF0000"/>
                </a:solidFill>
              </a:rPr>
              <a:t>Sports scholarships are often available too.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GB" altLang="en-US" sz="1800" dirty="0"/>
              <a:t>Applications for all financial support, including loans, must be made to student finance </a:t>
            </a:r>
            <a:r>
              <a:rPr lang="en-GB" altLang="en-US" sz="1800" dirty="0" err="1"/>
              <a:t>ni</a:t>
            </a:r>
            <a:r>
              <a:rPr lang="en-GB" altLang="en-US" sz="1800" dirty="0"/>
              <a:t> via www.studentfinanceni.co.uk</a:t>
            </a:r>
          </a:p>
          <a:p>
            <a:r>
              <a:rPr lang="en-GB" altLang="en-US" sz="1800" dirty="0"/>
              <a:t>These applications will be available in March 2026.</a:t>
            </a:r>
          </a:p>
          <a:p>
            <a:endParaRPr lang="en-GB" altLang="en-US" sz="1800" dirty="0"/>
          </a:p>
        </p:txBody>
      </p:sp>
      <p:sp>
        <p:nvSpPr>
          <p:cNvPr id="46084" name="Slide Number Placeholder 3"/>
          <p:cNvSpPr>
            <a:spLocks noGrp="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C9008D-950F-40E6-8977-210491FBA32A}" type="slidenum">
              <a:rPr lang="en-US" altLang="en-US" sz="1000" smtClean="0"/>
              <a:pPr>
                <a:spcBef>
                  <a:spcPct val="0"/>
                </a:spcBef>
              </a:pPr>
              <a:t>25</a:t>
            </a:fld>
            <a:endParaRPr lang="en-US" altLang="en-US"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50F789-11AF-4936-A643-0CA26196A8CF}" type="slidenum">
              <a:rPr lang="en-US" altLang="en-US" sz="1000" smtClean="0"/>
              <a:pPr>
                <a:spcBef>
                  <a:spcPct val="0"/>
                </a:spcBef>
              </a:pPr>
              <a:t>26</a:t>
            </a:fld>
            <a:endParaRPr lang="en-US" altLang="en-US" sz="1000"/>
          </a:p>
        </p:txBody>
      </p:sp>
      <p:sp>
        <p:nvSpPr>
          <p:cNvPr id="48131" name="Rectangle 2"/>
          <p:cNvSpPr>
            <a:spLocks noGrp="1" noRot="1" noChangeAspect="1" noChangeArrowheads="1" noTextEdit="1"/>
          </p:cNvSpPr>
          <p:nvPr>
            <p:ph type="sldImg"/>
          </p:nvPr>
        </p:nvSpPr>
        <p:spPr>
          <a:ln cap="flat"/>
        </p:spPr>
      </p:sp>
      <p:sp>
        <p:nvSpPr>
          <p:cNvPr id="48132" name="Rectangle 3"/>
          <p:cNvSpPr>
            <a:spLocks noGrp="1" noChangeArrowheads="1"/>
          </p:cNvSpPr>
          <p:nvPr>
            <p:ph type="body" idx="1"/>
          </p:nvPr>
        </p:nvSpPr>
        <p:spPr>
          <a:noFill/>
        </p:spPr>
        <p:txBody>
          <a:bodyPr/>
          <a:lstStyle/>
          <a:p>
            <a:r>
              <a:rPr lang="en-GB" altLang="en-US" sz="2000" dirty="0"/>
              <a:t>At the minute tuition fees do not apply in the CAO system in the ROI but that may change in the future. There is however an annual student contribution charge of up to 3000 euros – a loan can be obtained to pay this fee. This loan is non means tested and </a:t>
            </a:r>
            <a:r>
              <a:rPr lang="en-GB" altLang="en-US" sz="2000" i="1" dirty="0"/>
              <a:t>is</a:t>
            </a:r>
            <a:r>
              <a:rPr lang="en-GB" altLang="en-US" sz="2000" dirty="0"/>
              <a:t> also </a:t>
            </a:r>
            <a:r>
              <a:rPr lang="en-GB" altLang="en-US" sz="2000" i="1" dirty="0"/>
              <a:t>repayable</a:t>
            </a:r>
            <a:r>
              <a:rPr lang="en-GB" altLang="en-US" sz="2000" dirty="0"/>
              <a:t>. </a:t>
            </a:r>
          </a:p>
          <a:p>
            <a:r>
              <a:rPr lang="en-GB" altLang="en-US" sz="2000" dirty="0"/>
              <a:t>The Maintenance Loan, that I talked about earlier, is also available to all eligible students studying in the ROI. </a:t>
            </a:r>
          </a:p>
          <a:p>
            <a:r>
              <a:rPr lang="en-GB" altLang="en-US" sz="2000" dirty="0"/>
              <a:t>Students may also be eligible for funding from the ROI awarding body SUSI. Separate applications must be made independently to SUSI for this.</a:t>
            </a:r>
            <a:endParaRPr lang="en-GB"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There are some different arrangements for selected courses.</a:t>
            </a:r>
          </a:p>
          <a:p>
            <a:endParaRPr lang="en-GB" sz="1600" dirty="0"/>
          </a:p>
          <a:p>
            <a:r>
              <a:rPr lang="en-GB" sz="1600" dirty="0"/>
              <a:t>Any pre-registration student of medicine or dentistry from Northern Ireland will receive a Department of Health bursary in their fifth and later years of study, regardless of where you study in the UK.</a:t>
            </a:r>
          </a:p>
          <a:p>
            <a:r>
              <a:rPr lang="en-GB" sz="1600" dirty="0"/>
              <a:t>Support for the first four years of study will be on the same basis as for other higher education students.</a:t>
            </a:r>
          </a:p>
          <a:p>
            <a:endParaRPr lang="en-GB" dirty="0"/>
          </a:p>
        </p:txBody>
      </p:sp>
      <p:sp>
        <p:nvSpPr>
          <p:cNvPr id="4" name="Slide Number Placeholder 3"/>
          <p:cNvSpPr>
            <a:spLocks noGrp="1"/>
          </p:cNvSpPr>
          <p:nvPr>
            <p:ph type="sldNum" sz="quarter" idx="5"/>
          </p:nvPr>
        </p:nvSpPr>
        <p:spPr/>
        <p:txBody>
          <a:bodyPr/>
          <a:lstStyle/>
          <a:p>
            <a:pPr>
              <a:defRPr/>
            </a:pPr>
            <a:fld id="{006349D1-892A-400C-B91B-182F591E0C84}" type="slidenum">
              <a:rPr lang="en-US" altLang="en-US" smtClean="0"/>
              <a:pPr>
                <a:defRPr/>
              </a:pPr>
              <a:t>27</a:t>
            </a:fld>
            <a:endParaRPr lang="en-US" altLang="en-US"/>
          </a:p>
        </p:txBody>
      </p:sp>
    </p:spTree>
    <p:extLst>
      <p:ext uri="{BB962C8B-B14F-4D97-AF65-F5344CB8AC3E}">
        <p14:creationId xmlns:p14="http://schemas.microsoft.com/office/powerpoint/2010/main" val="1132772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E4A9A2-1AEE-469F-8A99-9EC0D5266F74}" type="slidenum">
              <a:rPr lang="en-US" altLang="en-US" sz="1000" smtClean="0"/>
              <a:pPr>
                <a:spcBef>
                  <a:spcPct val="0"/>
                </a:spcBef>
              </a:pPr>
              <a:t>28</a:t>
            </a:fld>
            <a:endParaRPr lang="en-US" altLang="en-US" sz="10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en-GB" altLang="en-US" sz="1600" dirty="0"/>
              <a:t>At the minute there are also different financial arrangements for health professional courses.</a:t>
            </a:r>
          </a:p>
          <a:p>
            <a:r>
              <a:rPr lang="en-GB" altLang="en-US" sz="1600" dirty="0"/>
              <a:t>For Health Professional courses such as Physiotherapy, Occupational Therapy, Radiography etc there is a non-repayable, income assessed bursary. If a student receives this bursary the amount of loan they can get is then reduced.</a:t>
            </a:r>
          </a:p>
          <a:p>
            <a:r>
              <a:rPr lang="en-GB" altLang="en-US" sz="1600" dirty="0"/>
              <a:t>Tuition fees for these courses are also automatically paid.</a:t>
            </a:r>
          </a:p>
          <a:p>
            <a:r>
              <a:rPr lang="en-GB" altLang="en-US" sz="1600" dirty="0"/>
              <a:t>Our current understanding of this evolving situation regarding NHS courses is that this applies to NI and Welsh institutions only and is only for students who commit to working in Wales for 2 years after they qualify. Students who apply to study elsewhere </a:t>
            </a:r>
            <a:r>
              <a:rPr lang="en-GB" altLang="en-US" sz="1600" i="1" dirty="0"/>
              <a:t>will</a:t>
            </a:r>
            <a:r>
              <a:rPr lang="en-GB" altLang="en-US" sz="1600" dirty="0"/>
              <a:t> pay fees and </a:t>
            </a:r>
            <a:r>
              <a:rPr lang="en-GB" altLang="en-US" sz="1600" i="1" dirty="0"/>
              <a:t>do not </a:t>
            </a:r>
            <a:r>
              <a:rPr lang="en-GB" altLang="en-US" sz="1600" dirty="0"/>
              <a:t>receive </a:t>
            </a:r>
            <a:r>
              <a:rPr lang="en-GB" altLang="en-US" sz="1600" i="1" dirty="0"/>
              <a:t>a bursary.</a:t>
            </a:r>
          </a:p>
          <a:p>
            <a:endParaRPr lang="en-GB"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BD93D5-E313-4F57-8306-B1258E61F848}" type="slidenum">
              <a:rPr lang="en-US" altLang="en-US" sz="1000" smtClean="0"/>
              <a:pPr>
                <a:spcBef>
                  <a:spcPct val="0"/>
                </a:spcBef>
              </a:pPr>
              <a:t>29</a:t>
            </a:fld>
            <a:endParaRPr lang="en-US" altLang="en-US" sz="10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r>
              <a:rPr lang="en-GB" altLang="en-US" sz="1700" dirty="0"/>
              <a:t>Nursing and midwifery degree students also get their tuition fees paid </a:t>
            </a:r>
            <a:r>
              <a:rPr lang="en-GB" altLang="en-US" sz="1700" b="1" dirty="0"/>
              <a:t>in any NI institution </a:t>
            </a:r>
            <a:r>
              <a:rPr lang="en-GB" altLang="en-US" sz="1700" dirty="0"/>
              <a:t>by the Department of Health </a:t>
            </a:r>
            <a:r>
              <a:rPr lang="en-GB" altLang="en-US" sz="1700" i="1" dirty="0"/>
              <a:t>and</a:t>
            </a:r>
            <a:r>
              <a:rPr lang="en-GB" altLang="en-US" sz="1700" dirty="0"/>
              <a:t> are eligible for a means tested bursary of approx. £5000 to help with living costs.</a:t>
            </a:r>
          </a:p>
          <a:p>
            <a:r>
              <a:rPr lang="en-GB" altLang="en-US" sz="1700" dirty="0"/>
              <a:t>There are eligibility requirements for these bursaries.</a:t>
            </a:r>
          </a:p>
          <a:p>
            <a:r>
              <a:rPr lang="en-GB" altLang="en-US" sz="1700" dirty="0"/>
              <a:t>Our current understanding is that this applies to NI and Wales only – subject to eligibility, </a:t>
            </a:r>
            <a:r>
              <a:rPr lang="en-GB" altLang="en-US" sz="1700" b="1" i="1" dirty="0"/>
              <a:t>Not</a:t>
            </a:r>
            <a:r>
              <a:rPr lang="en-GB" altLang="en-US" sz="1700" dirty="0"/>
              <a:t> institutions in England or Scotland . Students who apply to study Nursing in England may be eligible for the Learning Support Fund. </a:t>
            </a:r>
          </a:p>
          <a:p>
            <a:endParaRPr lang="en-GB" altLang="en-US" sz="1700" dirty="0"/>
          </a:p>
          <a:p>
            <a:r>
              <a:rPr lang="en-GB" altLang="en-US" sz="1700" dirty="0"/>
              <a:t>If you intend to study in England, Scotland or Wales, you should contact the relevant funding body for further information on the support available.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1B1DDD-16D4-47DE-B81E-F97DACDB6BF8}" type="slidenum">
              <a:rPr lang="en-US" altLang="en-US" sz="1000" smtClean="0"/>
              <a:pPr>
                <a:spcBef>
                  <a:spcPct val="0"/>
                </a:spcBef>
              </a:pPr>
              <a:t>3</a:t>
            </a:fld>
            <a:endParaRPr lang="en-US" altLang="en-US" sz="10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r>
              <a:rPr lang="en-GB" altLang="en-US" sz="2000" dirty="0"/>
              <a:t>UCAS is the university and college admissions system through which the students apply to Queen’s University Belfast, the Univ. of Ulster or universities in England, Scotland and Wales.</a:t>
            </a:r>
          </a:p>
          <a:p>
            <a:r>
              <a:rPr lang="en-GB" altLang="en-US" sz="2000" dirty="0"/>
              <a:t>They can also apply to some Apprenticeships through UCAS.</a:t>
            </a:r>
          </a:p>
          <a:p>
            <a:endParaRPr lang="en-GB"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B1030B-EDCD-4C0C-8BB1-8AC3C581F28F}" type="slidenum">
              <a:rPr lang="en-US" altLang="en-US" sz="1000" smtClean="0"/>
              <a:pPr>
                <a:spcBef>
                  <a:spcPct val="0"/>
                </a:spcBef>
              </a:pPr>
              <a:t>30</a:t>
            </a:fld>
            <a:endParaRPr lang="en-US" altLang="en-US" sz="10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GB" altLang="en-US" sz="2000" dirty="0"/>
              <a:t>Currently students studying Social Work </a:t>
            </a:r>
            <a:r>
              <a:rPr lang="en-GB" altLang="en-US" sz="2000" b="1" dirty="0"/>
              <a:t>in NI </a:t>
            </a:r>
            <a:r>
              <a:rPr lang="en-GB" altLang="en-US" sz="2000" dirty="0"/>
              <a:t>get extra financial assistance from the Dep. Of Health and Soc. Services (DHSS). They receive a non means tested bursary of £4000 </a:t>
            </a:r>
            <a:r>
              <a:rPr lang="en-GB" altLang="en-US" sz="2000" i="1" dirty="0"/>
              <a:t>and</a:t>
            </a:r>
            <a:r>
              <a:rPr lang="en-GB" altLang="en-US" sz="2000" dirty="0"/>
              <a:t> financial help towards any work-based learning such as expenses for a placement.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384A8C-AA17-41EE-BDC8-A06DA5F9016D}" type="slidenum">
              <a:rPr lang="en-US" altLang="en-US" sz="1000" smtClean="0"/>
              <a:pPr>
                <a:spcBef>
                  <a:spcPct val="0"/>
                </a:spcBef>
              </a:pPr>
              <a:t>31</a:t>
            </a:fld>
            <a:endParaRPr lang="en-US" altLang="en-US" sz="10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GB" altLang="en-US" sz="2000" dirty="0"/>
              <a:t>There is additional financial help available for students who have a disability, mental health condition or a specific learning difficulty. </a:t>
            </a:r>
          </a:p>
          <a:p>
            <a:r>
              <a:rPr lang="en-GB" altLang="en-US" sz="2000" dirty="0"/>
              <a:t>These non-repayable grants pay for any extra costs that may arise, for </a:t>
            </a:r>
            <a:r>
              <a:rPr lang="en-GB" altLang="en-US" sz="2000" dirty="0" err="1"/>
              <a:t>eg</a:t>
            </a:r>
            <a:r>
              <a:rPr lang="en-GB" altLang="en-US" sz="2000" dirty="0"/>
              <a:t>, for special equipment such as a laptop.</a:t>
            </a:r>
          </a:p>
          <a:p>
            <a:endParaRPr lang="en-GB" altLang="en-US" sz="2000" dirty="0"/>
          </a:p>
          <a:p>
            <a:endParaRPr lang="en-GB"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9AE912-9492-4D2C-85D1-D3260764A4FB}" type="slidenum">
              <a:rPr lang="en-US" altLang="en-US" sz="1000" smtClean="0"/>
              <a:pPr>
                <a:spcBef>
                  <a:spcPct val="0"/>
                </a:spcBef>
              </a:pPr>
              <a:t>32</a:t>
            </a:fld>
            <a:endParaRPr lang="en-US" altLang="en-US" sz="10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en-GB" altLang="en-US" sz="2000" i="1" dirty="0"/>
              <a:t>Further</a:t>
            </a:r>
            <a:r>
              <a:rPr lang="en-GB" altLang="en-US" sz="2000" dirty="0"/>
              <a:t> Education awards are also available for students going on to courses at local colleges such as South West College or Belfast Metropolitan College. Applications are also made to Student Finance NI.</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B1E298-55F1-47E2-862B-62E06FC646CE}" type="slidenum">
              <a:rPr lang="en-US" altLang="en-US" sz="1000" smtClean="0"/>
              <a:pPr>
                <a:spcBef>
                  <a:spcPct val="0"/>
                </a:spcBef>
              </a:pPr>
              <a:t>33</a:t>
            </a:fld>
            <a:endParaRPr lang="en-US" altLang="en-US" sz="10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r>
              <a:rPr lang="en-GB" altLang="en-US" sz="1600" dirty="0"/>
              <a:t>We will re-visit student finance again in Careers Class in March time, when information is updated for 2026 entry, as figures won’t be finalised until then. </a:t>
            </a:r>
          </a:p>
          <a:p>
            <a:r>
              <a:rPr lang="en-GB" altLang="en-US" sz="1600" dirty="0"/>
              <a:t>The website listed here </a:t>
            </a:r>
            <a:r>
              <a:rPr lang="en-GB" altLang="en-US" sz="1600" b="1" dirty="0"/>
              <a:t>studentfinanceni.co.uk</a:t>
            </a:r>
            <a:r>
              <a:rPr lang="en-GB" altLang="en-US" sz="1600" dirty="0"/>
              <a:t> really does have excellent additional information and guidance for students and parents. Application Forms are also available online and here are the contact details for the local EA Student Finance department. If you have any doubts or queries you can contact the EA in </a:t>
            </a:r>
            <a:r>
              <a:rPr lang="en-GB" altLang="en-US" sz="1600" dirty="0" err="1"/>
              <a:t>Omagh</a:t>
            </a:r>
            <a:r>
              <a:rPr lang="en-GB" altLang="en-US" sz="1600" dirty="0"/>
              <a:t> or </a:t>
            </a:r>
            <a:r>
              <a:rPr lang="en-GB" altLang="en-US" sz="1600" dirty="0" err="1"/>
              <a:t>studentfinanceni</a:t>
            </a:r>
            <a:r>
              <a:rPr lang="en-GB" altLang="en-US" sz="1600" dirty="0"/>
              <a:t> yourselves at any time.</a:t>
            </a:r>
          </a:p>
          <a:p>
            <a:endParaRPr lang="en-GB" altLang="en-US" sz="1600" dirty="0"/>
          </a:p>
          <a:p>
            <a:r>
              <a:rPr lang="en-GB" altLang="en-US" dirty="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GB" altLang="en-US" sz="1800" dirty="0"/>
              <a:t>These downloads from Student Finance NI have all the information available in more detail and have all the contact details for various funding departments for NHS funding etc. </a:t>
            </a:r>
          </a:p>
          <a:p>
            <a:endParaRPr lang="en-GB" altLang="en-US" sz="1800" dirty="0"/>
          </a:p>
          <a:p>
            <a:r>
              <a:rPr lang="en-GB" altLang="en-US" sz="1800" dirty="0"/>
              <a:t>These are however, the 2025-6 Booklets but they will be updated on the student finance website for the next academic year.</a:t>
            </a:r>
          </a:p>
        </p:txBody>
      </p:sp>
      <p:sp>
        <p:nvSpPr>
          <p:cNvPr id="62468" name="Slide Number Placeholder 3"/>
          <p:cNvSpPr>
            <a:spLocks noGrp="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ABAFB0-3551-4E6F-A94E-9A39F438C49D}" type="slidenum">
              <a:rPr lang="en-US" altLang="en-US" sz="1000" smtClean="0"/>
              <a:pPr>
                <a:spcBef>
                  <a:spcPct val="0"/>
                </a:spcBef>
              </a:pPr>
              <a:t>34</a:t>
            </a:fld>
            <a:endParaRPr lang="en-US" altLang="en-US"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GB" altLang="en-US" sz="1800" dirty="0"/>
              <a:t>Just to finish off, I know that I have provided a lot of information that some of you may find confusing, especially if this is your 1</a:t>
            </a:r>
            <a:r>
              <a:rPr lang="en-GB" altLang="en-US" sz="1800" baseline="30000" dirty="0"/>
              <a:t>st</a:t>
            </a:r>
            <a:r>
              <a:rPr lang="en-GB" altLang="en-US" sz="1800" dirty="0"/>
              <a:t> child to go through the process. There is a lot information available on the parent area of the website at  </a:t>
            </a:r>
            <a:r>
              <a:rPr lang="en-GB" altLang="en-US" sz="1800" u="sng" dirty="0"/>
              <a:t>www.ucas.com/parents.</a:t>
            </a:r>
          </a:p>
          <a:p>
            <a:endParaRPr lang="en-GB" altLang="en-US" sz="1800" dirty="0"/>
          </a:p>
          <a:p>
            <a:r>
              <a:rPr lang="en-GB" altLang="en-US" sz="1800" dirty="0"/>
              <a:t>I hope you have found the information useful. This presentation is available on the school website for future reference.</a:t>
            </a:r>
          </a:p>
          <a:p>
            <a:endParaRPr lang="en-GB" altLang="en-US" sz="1800" dirty="0"/>
          </a:p>
          <a:p>
            <a:r>
              <a:rPr lang="en-GB" altLang="en-US" sz="1800" dirty="0"/>
              <a:t>Thank you for listening.</a:t>
            </a:r>
          </a:p>
        </p:txBody>
      </p:sp>
      <p:sp>
        <p:nvSpPr>
          <p:cNvPr id="64516" name="Slide Number Placeholder 3"/>
          <p:cNvSpPr>
            <a:spLocks noGrp="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3C6260-B799-46E7-A3A6-8723ADD9318E}" type="slidenum">
              <a:rPr lang="en-US" altLang="en-US" sz="1000" smtClean="0"/>
              <a:pPr>
                <a:spcBef>
                  <a:spcPct val="0"/>
                </a:spcBef>
              </a:pPr>
              <a:t>35</a:t>
            </a:fld>
            <a:endParaRPr lang="en-US" alt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2D4587-7D1E-4C59-B7A4-81B4D733C30E}" type="slidenum">
              <a:rPr lang="en-US" altLang="en-US" sz="1000" smtClean="0"/>
              <a:pPr>
                <a:spcBef>
                  <a:spcPct val="0"/>
                </a:spcBef>
              </a:pPr>
              <a:t>4</a:t>
            </a:fld>
            <a:endParaRPr lang="en-US" altLang="en-US" sz="1000"/>
          </a:p>
        </p:txBody>
      </p:sp>
      <p:sp>
        <p:nvSpPr>
          <p:cNvPr id="9219" name="Rectangle 2"/>
          <p:cNvSpPr>
            <a:spLocks noGrp="1" noRot="1" noChangeAspect="1" noChangeArrowheads="1" noTextEdit="1"/>
          </p:cNvSpPr>
          <p:nvPr>
            <p:ph type="sldImg"/>
          </p:nvPr>
        </p:nvSpPr>
        <p:spPr>
          <a:noFill/>
          <a:ln cap="flat"/>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altLang="en-US" sz="2000" dirty="0"/>
              <a:t>They can also use UCAS to apply for Nursing in NI and across the water. </a:t>
            </a:r>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thing the girls will do is register with UCAS and attach themselves to the UCAS centre of Mount Lourdes.</a:t>
            </a:r>
          </a:p>
          <a:p>
            <a:endParaRPr lang="en-GB" dirty="0"/>
          </a:p>
          <a:p>
            <a:r>
              <a:rPr lang="en-GB" dirty="0"/>
              <a:t>We will guide them through this process later this morning.</a:t>
            </a:r>
          </a:p>
        </p:txBody>
      </p:sp>
      <p:sp>
        <p:nvSpPr>
          <p:cNvPr id="4" name="Slide Number Placeholder 3"/>
          <p:cNvSpPr>
            <a:spLocks noGrp="1"/>
          </p:cNvSpPr>
          <p:nvPr>
            <p:ph type="sldNum" sz="quarter" idx="5"/>
          </p:nvPr>
        </p:nvSpPr>
        <p:spPr/>
        <p:txBody>
          <a:bodyPr/>
          <a:lstStyle/>
          <a:p>
            <a:pPr>
              <a:defRPr/>
            </a:pPr>
            <a:fld id="{006349D1-892A-400C-B91B-182F591E0C84}" type="slidenum">
              <a:rPr lang="en-US" altLang="en-US" smtClean="0"/>
              <a:pPr>
                <a:defRPr/>
              </a:pPr>
              <a:t>5</a:t>
            </a:fld>
            <a:endParaRPr lang="en-US" altLang="en-US"/>
          </a:p>
        </p:txBody>
      </p:sp>
    </p:spTree>
    <p:extLst>
      <p:ext uri="{BB962C8B-B14F-4D97-AF65-F5344CB8AC3E}">
        <p14:creationId xmlns:p14="http://schemas.microsoft.com/office/powerpoint/2010/main" val="266058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application consists of several sections:</a:t>
            </a:r>
          </a:p>
          <a:p>
            <a:r>
              <a:rPr lang="en-GB" dirty="0"/>
              <a:t>Personal details</a:t>
            </a:r>
          </a:p>
          <a:p>
            <a:r>
              <a:rPr lang="en-GB" dirty="0"/>
              <a:t>Education</a:t>
            </a:r>
          </a:p>
          <a:p>
            <a:r>
              <a:rPr lang="en-GB" dirty="0"/>
              <a:t>Employment</a:t>
            </a:r>
          </a:p>
          <a:p>
            <a:r>
              <a:rPr lang="en-GB" dirty="0"/>
              <a:t>Extra Activities</a:t>
            </a:r>
          </a:p>
          <a:p>
            <a:r>
              <a:rPr lang="en-GB" dirty="0"/>
              <a:t>Personal Statement</a:t>
            </a:r>
          </a:p>
          <a:p>
            <a:r>
              <a:rPr lang="en-GB" dirty="0"/>
              <a:t>Choices – a maximum of 5 courses can be selected. These can be at the same institution or different institutions.</a:t>
            </a:r>
          </a:p>
          <a:p>
            <a:r>
              <a:rPr lang="en-GB" dirty="0"/>
              <a:t>The cost of the application is £28.95 – means tested.</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006349D1-892A-400C-B91B-182F591E0C84}" type="slidenum">
              <a:rPr lang="en-US" altLang="en-US" smtClean="0"/>
              <a:pPr>
                <a:defRPr/>
              </a:pPr>
              <a:t>6</a:t>
            </a:fld>
            <a:endParaRPr lang="en-US" altLang="en-US"/>
          </a:p>
        </p:txBody>
      </p:sp>
    </p:spTree>
    <p:extLst>
      <p:ext uri="{BB962C8B-B14F-4D97-AF65-F5344CB8AC3E}">
        <p14:creationId xmlns:p14="http://schemas.microsoft.com/office/powerpoint/2010/main" val="287840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essential to adhere to the UCAS deadlines throughout the application process.</a:t>
            </a:r>
          </a:p>
          <a:p>
            <a:endParaRPr lang="en-GB" dirty="0"/>
          </a:p>
          <a:p>
            <a:r>
              <a:rPr lang="en-GB" dirty="0"/>
              <a:t>15</a:t>
            </a:r>
            <a:r>
              <a:rPr lang="en-GB" baseline="30000" dirty="0"/>
              <a:t>th</a:t>
            </a:r>
            <a:r>
              <a:rPr lang="en-GB" dirty="0"/>
              <a:t> October - Deadline for applications to the universities of Oxford and Cambridge, and for most courses in medicine, dentistry, and veterinary medicine/science.</a:t>
            </a:r>
          </a:p>
          <a:p>
            <a:r>
              <a:rPr lang="en-GB" dirty="0"/>
              <a:t>14</a:t>
            </a:r>
            <a:r>
              <a:rPr lang="en-GB" baseline="30000" dirty="0"/>
              <a:t>th</a:t>
            </a:r>
            <a:r>
              <a:rPr lang="en-GB" dirty="0"/>
              <a:t> Jan – All other course deadline.</a:t>
            </a:r>
          </a:p>
          <a:p>
            <a:r>
              <a:rPr lang="en-GB" b="1" dirty="0"/>
              <a:t>However </a:t>
            </a:r>
            <a:r>
              <a:rPr lang="en-GB" dirty="0"/>
              <a:t>– as the academic reference for each student must be attached before the form can be submitted – the school deadline for UCAS is </a:t>
            </a:r>
            <a:r>
              <a:rPr lang="en-GB" b="1" dirty="0"/>
              <a:t>STRICTLY</a:t>
            </a:r>
            <a:r>
              <a:rPr lang="en-GB" dirty="0"/>
              <a:t> 15</a:t>
            </a:r>
            <a:r>
              <a:rPr lang="en-GB" baseline="30000" dirty="0"/>
              <a:t>th</a:t>
            </a:r>
            <a:r>
              <a:rPr lang="en-GB" dirty="0"/>
              <a:t> December 2025.</a:t>
            </a:r>
          </a:p>
          <a:p>
            <a:endParaRPr lang="en-GB" dirty="0"/>
          </a:p>
          <a:p>
            <a:r>
              <a:rPr lang="en-GB" dirty="0"/>
              <a:t>We ask for your cooperation in supporting these deadlines.</a:t>
            </a:r>
          </a:p>
        </p:txBody>
      </p:sp>
      <p:sp>
        <p:nvSpPr>
          <p:cNvPr id="4" name="Slide Number Placeholder 3"/>
          <p:cNvSpPr>
            <a:spLocks noGrp="1"/>
          </p:cNvSpPr>
          <p:nvPr>
            <p:ph type="sldNum" sz="quarter" idx="5"/>
          </p:nvPr>
        </p:nvSpPr>
        <p:spPr/>
        <p:txBody>
          <a:bodyPr/>
          <a:lstStyle/>
          <a:p>
            <a:pPr>
              <a:defRPr/>
            </a:pPr>
            <a:fld id="{006349D1-892A-400C-B91B-182F591E0C84}" type="slidenum">
              <a:rPr lang="en-US" altLang="en-US" smtClean="0"/>
              <a:pPr>
                <a:defRPr/>
              </a:pPr>
              <a:t>7</a:t>
            </a:fld>
            <a:endParaRPr lang="en-US" altLang="en-US"/>
          </a:p>
        </p:txBody>
      </p:sp>
    </p:spTree>
    <p:extLst>
      <p:ext uri="{BB962C8B-B14F-4D97-AF65-F5344CB8AC3E}">
        <p14:creationId xmlns:p14="http://schemas.microsoft.com/office/powerpoint/2010/main" val="345448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application has been submitted, it can be tracked online. Students can see if they have any interview invitations, the conditions that must be met for any course offers, or any course rejections. This should be checked regularly.</a:t>
            </a:r>
          </a:p>
        </p:txBody>
      </p:sp>
      <p:sp>
        <p:nvSpPr>
          <p:cNvPr id="4" name="Slide Number Placeholder 3"/>
          <p:cNvSpPr>
            <a:spLocks noGrp="1"/>
          </p:cNvSpPr>
          <p:nvPr>
            <p:ph type="sldNum" sz="quarter" idx="5"/>
          </p:nvPr>
        </p:nvSpPr>
        <p:spPr/>
        <p:txBody>
          <a:bodyPr/>
          <a:lstStyle/>
          <a:p>
            <a:pPr>
              <a:defRPr/>
            </a:pPr>
            <a:fld id="{006349D1-892A-400C-B91B-182F591E0C84}" type="slidenum">
              <a:rPr lang="en-US" altLang="en-US" smtClean="0"/>
              <a:pPr>
                <a:defRPr/>
              </a:pPr>
              <a:t>8</a:t>
            </a:fld>
            <a:endParaRPr lang="en-US" altLang="en-US"/>
          </a:p>
        </p:txBody>
      </p:sp>
    </p:spTree>
    <p:extLst>
      <p:ext uri="{BB962C8B-B14F-4D97-AF65-F5344CB8AC3E}">
        <p14:creationId xmlns:p14="http://schemas.microsoft.com/office/powerpoint/2010/main" val="112755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p:txBody>
          <a:bodyPr/>
          <a:lstStyle/>
          <a:p>
            <a:pPr>
              <a:buFont typeface="Arial" panose="020B0604020202020204" pitchFamily="34" charset="0"/>
              <a:buNone/>
              <a:defRPr/>
            </a:pPr>
            <a:r>
              <a:rPr lang="en-GB" altLang="en-US" sz="1600" dirty="0"/>
              <a:t>If a student does not receive any offers or they have decided to decline them all, they can still find other courses through, what is called, the UCAS Extra system. In this case students can apply for one course at a time until they are happy with the course offered.</a:t>
            </a:r>
          </a:p>
          <a:p>
            <a:pPr>
              <a:buFont typeface="Arial" panose="020B0604020202020204" pitchFamily="34" charset="0"/>
              <a:buNone/>
              <a:defRPr/>
            </a:pPr>
            <a:r>
              <a:rPr lang="en-GB" altLang="en-US" sz="1600" dirty="0"/>
              <a:t>A student will use the UCAS extra system if:</a:t>
            </a:r>
          </a:p>
          <a:p>
            <a:pPr marL="171450" indent="-171450">
              <a:buFont typeface="Arial" panose="020B0604020202020204" pitchFamily="34" charset="0"/>
              <a:buChar char="•"/>
              <a:defRPr/>
            </a:pPr>
            <a:r>
              <a:rPr lang="en-GB" altLang="en-US" sz="1600" dirty="0"/>
              <a:t>They receive no offers or</a:t>
            </a:r>
          </a:p>
          <a:p>
            <a:pPr marL="171450" indent="-171450">
              <a:buFont typeface="Arial" panose="020B0604020202020204" pitchFamily="34" charset="0"/>
              <a:buChar char="•"/>
              <a:defRPr/>
            </a:pPr>
            <a:r>
              <a:rPr lang="en-GB" altLang="en-US" sz="1600" dirty="0"/>
              <a:t>They change their mind about what or where they want to study. </a:t>
            </a:r>
          </a:p>
          <a:p>
            <a:pPr>
              <a:buFont typeface="Arial" panose="020B0604020202020204" pitchFamily="34" charset="0"/>
              <a:buNone/>
              <a:defRPr/>
            </a:pPr>
            <a:r>
              <a:rPr lang="en-GB" altLang="en-US" sz="1600" dirty="0"/>
              <a:t>This process will be explained again in class.</a:t>
            </a:r>
          </a:p>
          <a:p>
            <a:pPr marL="171450" indent="-171450">
              <a:buFont typeface="Arial" panose="020B0604020202020204" pitchFamily="34" charset="0"/>
              <a:buChar char="•"/>
              <a:defRPr/>
            </a:pPr>
            <a:endParaRPr lang="en-GB" altLang="en-US" dirty="0"/>
          </a:p>
          <a:p>
            <a:pPr marL="171450" indent="-171450">
              <a:buFont typeface="Arial" panose="020B0604020202020204" pitchFamily="34" charset="0"/>
              <a:buChar char="•"/>
              <a:defRPr/>
            </a:pPr>
            <a:endParaRPr lang="en-GB" altLang="en-US" dirty="0"/>
          </a:p>
          <a:p>
            <a:pPr marL="171450" indent="-171450">
              <a:buFont typeface="Arial" panose="020B0604020202020204" pitchFamily="34" charset="0"/>
              <a:buChar char="•"/>
              <a:defRPr/>
            </a:pPr>
            <a:endParaRPr lang="en-GB" altLang="en-US" dirty="0"/>
          </a:p>
        </p:txBody>
      </p:sp>
      <p:sp>
        <p:nvSpPr>
          <p:cNvPr id="13316" name="Slide Number Placeholder 3"/>
          <p:cNvSpPr>
            <a:spLocks noGrp="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3625A8-0BF5-4AB9-8FCB-52C7AC98D2C2}" type="slidenum">
              <a:rPr lang="en-US" altLang="en-US" sz="1000" smtClean="0"/>
              <a:pPr>
                <a:spcBef>
                  <a:spcPct val="0"/>
                </a:spcBef>
              </a:pPr>
              <a:t>9</a:t>
            </a:fld>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GB" dirty="0">
                <a:effectLst>
                  <a:outerShdw blurRad="38100" dist="38100" dir="2700000" algn="tl">
                    <a:srgbClr val="000000">
                      <a:alpha val="43137"/>
                    </a:srgbClr>
                  </a:outerShdw>
                </a:effectLst>
                <a:latin typeface="Arial" charset="0"/>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GB" dirty="0">
                <a:effectLst>
                  <a:outerShdw blurRad="38100" dist="38100" dir="2700000" algn="tl">
                    <a:srgbClr val="000000">
                      <a:alpha val="43137"/>
                    </a:srgbClr>
                  </a:outerShdw>
                </a:effectLst>
                <a:latin typeface="Arial" charset="0"/>
              </a:endParaRPr>
            </a:p>
          </p:txBody>
        </p:sp>
      </p:grpSp>
      <p:sp>
        <p:nvSpPr>
          <p:cNvPr id="60421"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GB" noProof="0"/>
              <a:t>Click to edit Master title style</a:t>
            </a:r>
          </a:p>
        </p:txBody>
      </p:sp>
      <p:sp>
        <p:nvSpPr>
          <p:cNvPr id="6042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en-GB" noProof="0"/>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GB"/>
          </a:p>
        </p:txBody>
      </p:sp>
      <p:sp>
        <p:nvSpPr>
          <p:cNvPr id="8" name="Rectangle 8"/>
          <p:cNvSpPr>
            <a:spLocks noGrp="1" noChangeArrowheads="1"/>
          </p:cNvSpPr>
          <p:nvPr>
            <p:ph type="ftr" sz="quarter" idx="11"/>
          </p:nvPr>
        </p:nvSpPr>
        <p:spPr/>
        <p:txBody>
          <a:bodyPr/>
          <a:lstStyle>
            <a:lvl1pPr>
              <a:defRPr/>
            </a:lvl1pPr>
          </a:lstStyle>
          <a:p>
            <a:pPr>
              <a:defRPr/>
            </a:pPr>
            <a:endParaRPr lang="en-GB"/>
          </a:p>
        </p:txBody>
      </p:sp>
      <p:sp>
        <p:nvSpPr>
          <p:cNvPr id="9" name="Rectangle 9"/>
          <p:cNvSpPr>
            <a:spLocks noGrp="1" noChangeArrowheads="1"/>
          </p:cNvSpPr>
          <p:nvPr>
            <p:ph type="sldNum" sz="quarter" idx="12"/>
          </p:nvPr>
        </p:nvSpPr>
        <p:spPr/>
        <p:txBody>
          <a:bodyPr/>
          <a:lstStyle>
            <a:lvl1pPr>
              <a:defRPr/>
            </a:lvl1pPr>
          </a:lstStyle>
          <a:p>
            <a:pPr>
              <a:defRPr/>
            </a:pPr>
            <a:fld id="{63447BC5-5BF8-47B1-843C-BDD2693B2153}" type="slidenum">
              <a:rPr lang="en-GB" altLang="en-US"/>
              <a:pPr>
                <a:defRPr/>
              </a:pPr>
              <a:t>‹#›</a:t>
            </a:fld>
            <a:endParaRPr lang="en-GB" altLang="en-US"/>
          </a:p>
        </p:txBody>
      </p:sp>
    </p:spTree>
    <p:extLst>
      <p:ext uri="{BB962C8B-B14F-4D97-AF65-F5344CB8AC3E}">
        <p14:creationId xmlns:p14="http://schemas.microsoft.com/office/powerpoint/2010/main" val="76506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9C34ACF7-6699-47DD-AC79-89CE72299069}" type="slidenum">
              <a:rPr lang="en-GB" altLang="en-US"/>
              <a:pPr>
                <a:defRPr/>
              </a:pPr>
              <a:t>‹#›</a:t>
            </a:fld>
            <a:endParaRPr lang="en-GB" altLang="en-US"/>
          </a:p>
        </p:txBody>
      </p:sp>
    </p:spTree>
    <p:extLst>
      <p:ext uri="{BB962C8B-B14F-4D97-AF65-F5344CB8AC3E}">
        <p14:creationId xmlns:p14="http://schemas.microsoft.com/office/powerpoint/2010/main" val="51527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1BAF11E3-21B0-4D82-ADE2-56AD4632766E}" type="slidenum">
              <a:rPr lang="en-GB" altLang="en-US"/>
              <a:pPr>
                <a:defRPr/>
              </a:pPr>
              <a:t>‹#›</a:t>
            </a:fld>
            <a:endParaRPr lang="en-GB" altLang="en-US"/>
          </a:p>
        </p:txBody>
      </p:sp>
    </p:spTree>
    <p:extLst>
      <p:ext uri="{BB962C8B-B14F-4D97-AF65-F5344CB8AC3E}">
        <p14:creationId xmlns:p14="http://schemas.microsoft.com/office/powerpoint/2010/main" val="411516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BAC9D2AA-FE07-40E3-A214-B404B83CBD42}" type="slidenum">
              <a:rPr lang="en-GB" altLang="en-US"/>
              <a:pPr>
                <a:defRPr/>
              </a:pPr>
              <a:t>‹#›</a:t>
            </a:fld>
            <a:endParaRPr lang="en-GB" altLang="en-US"/>
          </a:p>
        </p:txBody>
      </p:sp>
    </p:spTree>
    <p:extLst>
      <p:ext uri="{BB962C8B-B14F-4D97-AF65-F5344CB8AC3E}">
        <p14:creationId xmlns:p14="http://schemas.microsoft.com/office/powerpoint/2010/main" val="209223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34E1B0A3-3DCA-48B8-8BDC-69A424DC4A68}" type="slidenum">
              <a:rPr lang="en-GB" altLang="en-US"/>
              <a:pPr>
                <a:defRPr/>
              </a:pPr>
              <a:t>‹#›</a:t>
            </a:fld>
            <a:endParaRPr lang="en-GB" altLang="en-US"/>
          </a:p>
        </p:txBody>
      </p:sp>
    </p:spTree>
    <p:extLst>
      <p:ext uri="{BB962C8B-B14F-4D97-AF65-F5344CB8AC3E}">
        <p14:creationId xmlns:p14="http://schemas.microsoft.com/office/powerpoint/2010/main" val="377457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BC68BC64-24E9-40AE-BCE9-62F4A7C5A98B}" type="slidenum">
              <a:rPr lang="en-GB" altLang="en-US"/>
              <a:pPr>
                <a:defRPr/>
              </a:pPr>
              <a:t>‹#›</a:t>
            </a:fld>
            <a:endParaRPr lang="en-GB" altLang="en-US"/>
          </a:p>
        </p:txBody>
      </p:sp>
    </p:spTree>
    <p:extLst>
      <p:ext uri="{BB962C8B-B14F-4D97-AF65-F5344CB8AC3E}">
        <p14:creationId xmlns:p14="http://schemas.microsoft.com/office/powerpoint/2010/main" val="264063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a:p>
        </p:txBody>
      </p:sp>
      <p:sp>
        <p:nvSpPr>
          <p:cNvPr id="8" name="Rectangle 7"/>
          <p:cNvSpPr>
            <a:spLocks noGrp="1" noChangeArrowheads="1"/>
          </p:cNvSpPr>
          <p:nvPr>
            <p:ph type="ftr" sz="quarter" idx="11"/>
          </p:nvPr>
        </p:nvSpPr>
        <p:spPr>
          <a:ln/>
        </p:spPr>
        <p:txBody>
          <a:bodyPr/>
          <a:lstStyle>
            <a:lvl1pPr>
              <a:defRPr/>
            </a:lvl1pPr>
          </a:lstStyle>
          <a:p>
            <a:pPr>
              <a:defRPr/>
            </a:pPr>
            <a:endParaRPr lang="en-GB"/>
          </a:p>
        </p:txBody>
      </p:sp>
      <p:sp>
        <p:nvSpPr>
          <p:cNvPr id="9" name="Rectangle 8"/>
          <p:cNvSpPr>
            <a:spLocks noGrp="1" noChangeArrowheads="1"/>
          </p:cNvSpPr>
          <p:nvPr>
            <p:ph type="sldNum" sz="quarter" idx="12"/>
          </p:nvPr>
        </p:nvSpPr>
        <p:spPr>
          <a:ln/>
        </p:spPr>
        <p:txBody>
          <a:bodyPr/>
          <a:lstStyle>
            <a:lvl1pPr>
              <a:defRPr/>
            </a:lvl1pPr>
          </a:lstStyle>
          <a:p>
            <a:pPr>
              <a:defRPr/>
            </a:pPr>
            <a:fld id="{631C8FAC-9D37-4DFA-A7E5-6C5BACF06B62}" type="slidenum">
              <a:rPr lang="en-GB" altLang="en-US"/>
              <a:pPr>
                <a:defRPr/>
              </a:pPr>
              <a:t>‹#›</a:t>
            </a:fld>
            <a:endParaRPr lang="en-GB" altLang="en-US"/>
          </a:p>
        </p:txBody>
      </p:sp>
    </p:spTree>
    <p:extLst>
      <p:ext uri="{BB962C8B-B14F-4D97-AF65-F5344CB8AC3E}">
        <p14:creationId xmlns:p14="http://schemas.microsoft.com/office/powerpoint/2010/main" val="352888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a:p>
        </p:txBody>
      </p:sp>
      <p:sp>
        <p:nvSpPr>
          <p:cNvPr id="4" name="Rectangle 7"/>
          <p:cNvSpPr>
            <a:spLocks noGrp="1" noChangeArrowheads="1"/>
          </p:cNvSpPr>
          <p:nvPr>
            <p:ph type="ftr" sz="quarter" idx="11"/>
          </p:nvPr>
        </p:nvSpPr>
        <p:spPr>
          <a:ln/>
        </p:spPr>
        <p:txBody>
          <a:bodyPr/>
          <a:lstStyle>
            <a:lvl1pPr>
              <a:defRPr/>
            </a:lvl1pPr>
          </a:lstStyle>
          <a:p>
            <a:pPr>
              <a:defRPr/>
            </a:pPr>
            <a:endParaRPr lang="en-GB"/>
          </a:p>
        </p:txBody>
      </p:sp>
      <p:sp>
        <p:nvSpPr>
          <p:cNvPr id="5" name="Rectangle 8"/>
          <p:cNvSpPr>
            <a:spLocks noGrp="1" noChangeArrowheads="1"/>
          </p:cNvSpPr>
          <p:nvPr>
            <p:ph type="sldNum" sz="quarter" idx="12"/>
          </p:nvPr>
        </p:nvSpPr>
        <p:spPr>
          <a:ln/>
        </p:spPr>
        <p:txBody>
          <a:bodyPr/>
          <a:lstStyle>
            <a:lvl1pPr>
              <a:defRPr/>
            </a:lvl1pPr>
          </a:lstStyle>
          <a:p>
            <a:pPr>
              <a:defRPr/>
            </a:pPr>
            <a:fld id="{8CDC0E8E-B281-462B-AF3C-42DA5CA32681}" type="slidenum">
              <a:rPr lang="en-GB" altLang="en-US"/>
              <a:pPr>
                <a:defRPr/>
              </a:pPr>
              <a:t>‹#›</a:t>
            </a:fld>
            <a:endParaRPr lang="en-GB" altLang="en-US"/>
          </a:p>
        </p:txBody>
      </p:sp>
    </p:spTree>
    <p:extLst>
      <p:ext uri="{BB962C8B-B14F-4D97-AF65-F5344CB8AC3E}">
        <p14:creationId xmlns:p14="http://schemas.microsoft.com/office/powerpoint/2010/main" val="385245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p>
        </p:txBody>
      </p:sp>
      <p:sp>
        <p:nvSpPr>
          <p:cNvPr id="3" name="Rectangle 7"/>
          <p:cNvSpPr>
            <a:spLocks noGrp="1" noChangeArrowheads="1"/>
          </p:cNvSpPr>
          <p:nvPr>
            <p:ph type="ftr" sz="quarter" idx="11"/>
          </p:nvPr>
        </p:nvSpPr>
        <p:spPr>
          <a:ln/>
        </p:spPr>
        <p:txBody>
          <a:bodyPr/>
          <a:lstStyle>
            <a:lvl1pPr>
              <a:defRPr/>
            </a:lvl1pPr>
          </a:lstStyle>
          <a:p>
            <a:pPr>
              <a:defRPr/>
            </a:pPr>
            <a:endParaRPr lang="en-GB"/>
          </a:p>
        </p:txBody>
      </p:sp>
      <p:sp>
        <p:nvSpPr>
          <p:cNvPr id="4" name="Rectangle 8"/>
          <p:cNvSpPr>
            <a:spLocks noGrp="1" noChangeArrowheads="1"/>
          </p:cNvSpPr>
          <p:nvPr>
            <p:ph type="sldNum" sz="quarter" idx="12"/>
          </p:nvPr>
        </p:nvSpPr>
        <p:spPr>
          <a:ln/>
        </p:spPr>
        <p:txBody>
          <a:bodyPr/>
          <a:lstStyle>
            <a:lvl1pPr>
              <a:defRPr/>
            </a:lvl1pPr>
          </a:lstStyle>
          <a:p>
            <a:pPr>
              <a:defRPr/>
            </a:pPr>
            <a:fld id="{6A07FB03-FD1A-4936-9EE9-53DDC4C5F3C5}" type="slidenum">
              <a:rPr lang="en-GB" altLang="en-US"/>
              <a:pPr>
                <a:defRPr/>
              </a:pPr>
              <a:t>‹#›</a:t>
            </a:fld>
            <a:endParaRPr lang="en-GB" altLang="en-US"/>
          </a:p>
        </p:txBody>
      </p:sp>
    </p:spTree>
    <p:extLst>
      <p:ext uri="{BB962C8B-B14F-4D97-AF65-F5344CB8AC3E}">
        <p14:creationId xmlns:p14="http://schemas.microsoft.com/office/powerpoint/2010/main" val="6086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5E4B2902-9FC9-4664-9D58-F2248434FE60}" type="slidenum">
              <a:rPr lang="en-GB" altLang="en-US"/>
              <a:pPr>
                <a:defRPr/>
              </a:pPr>
              <a:t>‹#›</a:t>
            </a:fld>
            <a:endParaRPr lang="en-GB" altLang="en-US"/>
          </a:p>
        </p:txBody>
      </p:sp>
    </p:spTree>
    <p:extLst>
      <p:ext uri="{BB962C8B-B14F-4D97-AF65-F5344CB8AC3E}">
        <p14:creationId xmlns:p14="http://schemas.microsoft.com/office/powerpoint/2010/main" val="383785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137E28BC-471C-4526-906E-49F4BDA2523B}" type="slidenum">
              <a:rPr lang="en-GB" altLang="en-US"/>
              <a:pPr>
                <a:defRPr/>
              </a:pPr>
              <a:t>‹#›</a:t>
            </a:fld>
            <a:endParaRPr lang="en-GB" altLang="en-US"/>
          </a:p>
        </p:txBody>
      </p:sp>
    </p:spTree>
    <p:extLst>
      <p:ext uri="{BB962C8B-B14F-4D97-AF65-F5344CB8AC3E}">
        <p14:creationId xmlns:p14="http://schemas.microsoft.com/office/powerpoint/2010/main" val="263217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1027"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GB" dirty="0">
                <a:effectLst>
                  <a:outerShdw blurRad="38100" dist="38100" dir="2700000" algn="tl">
                    <a:srgbClr val="000000">
                      <a:alpha val="43137"/>
                    </a:srgbClr>
                  </a:outerShdw>
                </a:effectLst>
                <a:latin typeface="Arial" charset="0"/>
              </a:endParaRPr>
            </a:p>
          </p:txBody>
        </p:sp>
        <p:sp>
          <p:nvSpPr>
            <p:cNvPr id="102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GB" dirty="0">
                <a:effectLst>
                  <a:outerShdw blurRad="38100" dist="38100" dir="2700000" algn="tl">
                    <a:srgbClr val="000000">
                      <a:alpha val="43137"/>
                    </a:srgbClr>
                  </a:outerShdw>
                </a:effectLst>
                <a:latin typeface="Arial" charset="0"/>
              </a:endParaRPr>
            </a:p>
          </p:txBody>
        </p:sp>
      </p:grpSp>
      <p:sp>
        <p:nvSpPr>
          <p:cNvPr id="1029"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eaLnBrk="1" hangingPunct="1">
              <a:defRPr sz="1400">
                <a:effectLst/>
                <a:latin typeface="+mn-lt"/>
              </a:defRPr>
            </a:lvl1pPr>
          </a:lstStyle>
          <a:p>
            <a:pPr>
              <a:defRPr/>
            </a:pPr>
            <a:endParaRPr lang="en-GB"/>
          </a:p>
        </p:txBody>
      </p:sp>
      <p:sp>
        <p:nvSpPr>
          <p:cNvPr id="1031"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effectLst/>
                <a:latin typeface="+mn-lt"/>
              </a:defRPr>
            </a:lvl1pPr>
          </a:lstStyle>
          <a:p>
            <a:pPr>
              <a:defRPr/>
            </a:pPr>
            <a:endParaRPr lang="en-GB"/>
          </a:p>
        </p:txBody>
      </p:sp>
      <p:sp>
        <p:nvSpPr>
          <p:cNvPr id="1032"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effectLst/>
                <a:latin typeface="Times New Roman" panose="02020603050405020304" pitchFamily="18" charset="0"/>
              </a:defRPr>
            </a:lvl1pPr>
          </a:lstStyle>
          <a:p>
            <a:pPr>
              <a:defRPr/>
            </a:pPr>
            <a:fld id="{C9190D50-1E17-481F-BFBC-07E7E239BC64}" type="slidenum">
              <a:rPr lang="en-GB" altLang="en-US"/>
              <a:pPr>
                <a:defRPr/>
              </a:pPr>
              <a:t>‹#›</a:t>
            </a:fld>
            <a:endParaRPr lang="en-GB" altLang="en-US"/>
          </a:p>
        </p:txBody>
      </p:sp>
      <p:sp>
        <p:nvSpPr>
          <p:cNvPr id="2"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dk2" tx1="lt1" bg2="dk1" tx2="lt2" accent1="accent1" accent2="accent2" accent3="accent3" accent4="accent4" accent5="accent5" accent6="accent6" hlink="hlink" folHlink="folHlink"/>
  <p:sldLayoutIdLst>
    <p:sldLayoutId id="2147484048"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uccessatschool.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tudentfinanceni.co.u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udentfinanceni.co.uk/media/1809/sfni_hyap_guide_2526_o.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studentfinanceni.co.uk/media/1808/sfni_ft_main_guide_2526_o.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96492C24-B2BC-4592-95EC-3500DA295F8F}" type="slidenum">
              <a:rPr lang="en-GB" altLang="en-US" sz="1400" smtClean="0"/>
              <a:pPr>
                <a:spcBef>
                  <a:spcPct val="0"/>
                </a:spcBef>
                <a:buClrTx/>
                <a:buSzTx/>
                <a:buFontTx/>
                <a:buNone/>
              </a:pPr>
              <a:t>1</a:t>
            </a:fld>
            <a:endParaRPr lang="en-GB" altLang="en-US" sz="1400"/>
          </a:p>
        </p:txBody>
      </p:sp>
      <p:sp>
        <p:nvSpPr>
          <p:cNvPr id="2" name="Rectangle 2"/>
          <p:cNvSpPr>
            <a:spLocks noGrp="1" noChangeArrowheads="1"/>
          </p:cNvSpPr>
          <p:nvPr>
            <p:ph type="ctrTitle"/>
          </p:nvPr>
        </p:nvSpPr>
        <p:spPr/>
        <p:txBody>
          <a:bodyPr anchor="ctr"/>
          <a:lstStyle/>
          <a:p>
            <a:pPr eaLnBrk="1" hangingPunct="1">
              <a:defRPr/>
            </a:pPr>
            <a:r>
              <a:rPr lang="en-US" sz="6000" b="1" dirty="0"/>
              <a:t> What next?</a:t>
            </a:r>
          </a:p>
        </p:txBody>
      </p:sp>
      <p:sp>
        <p:nvSpPr>
          <p:cNvPr id="4100" name="Rectangle 3"/>
          <p:cNvSpPr>
            <a:spLocks noGrp="1" noChangeArrowheads="1"/>
          </p:cNvSpPr>
          <p:nvPr>
            <p:ph type="subTitle" idx="1"/>
          </p:nvPr>
        </p:nvSpPr>
        <p:spPr>
          <a:xfrm>
            <a:off x="755576" y="2792081"/>
            <a:ext cx="6400800" cy="1752600"/>
          </a:xfrm>
          <a:noFill/>
        </p:spPr>
        <p:txBody>
          <a:bodyPr anchor="t"/>
          <a:lstStyle/>
          <a:p>
            <a:pPr marL="342900" indent="-342900" eaLnBrk="1" hangingPunct="1"/>
            <a:endParaRPr lang="en-US" altLang="en-US" sz="6000" dirty="0"/>
          </a:p>
          <a:p>
            <a:pPr marL="342900" indent="-342900" eaLnBrk="1" hangingPunct="1"/>
            <a:r>
              <a:rPr lang="en-US" altLang="en-US" sz="6000" b="1" dirty="0">
                <a:solidFill>
                  <a:srgbClr val="FF0000"/>
                </a:solidFill>
              </a:rPr>
              <a:t>UCAS 		CAO</a:t>
            </a:r>
          </a:p>
          <a:p>
            <a:pPr marL="342900" indent="-342900" eaLnBrk="1" hangingPunct="1"/>
            <a:endParaRPr lang="en-US" altLang="en-US" sz="6000" dirty="0"/>
          </a:p>
          <a:p>
            <a:pPr marL="342900" indent="-342900" eaLnBrk="1" hangingPunct="1"/>
            <a:endParaRPr lang="en-US" altLang="en-US" sz="6000" dirty="0"/>
          </a:p>
        </p:txBody>
      </p:sp>
      <p:pic>
        <p:nvPicPr>
          <p:cNvPr id="3" name="Picture 2">
            <a:extLst>
              <a:ext uri="{FF2B5EF4-FFF2-40B4-BE49-F238E27FC236}">
                <a16:creationId xmlns:a16="http://schemas.microsoft.com/office/drawing/2014/main" id="{955B3875-8913-B48C-1AF4-D3E3F07D6892}"/>
              </a:ext>
            </a:extLst>
          </p:cNvPr>
          <p:cNvPicPr>
            <a:picLocks noChangeAspect="1"/>
          </p:cNvPicPr>
          <p:nvPr/>
        </p:nvPicPr>
        <p:blipFill>
          <a:blip r:embed="rId3"/>
          <a:stretch>
            <a:fillRect/>
          </a:stretch>
        </p:blipFill>
        <p:spPr>
          <a:xfrm>
            <a:off x="251520" y="156860"/>
            <a:ext cx="1671071" cy="20480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55A26A-265C-E668-CE81-EE0D622C12BC}"/>
              </a:ext>
            </a:extLst>
          </p:cNvPr>
          <p:cNvPicPr>
            <a:picLocks noChangeAspect="1"/>
          </p:cNvPicPr>
          <p:nvPr/>
        </p:nvPicPr>
        <p:blipFill>
          <a:blip r:embed="rId3"/>
          <a:stretch>
            <a:fillRect/>
          </a:stretch>
        </p:blipFill>
        <p:spPr>
          <a:xfrm>
            <a:off x="0" y="857451"/>
            <a:ext cx="9144000" cy="5143098"/>
          </a:xfrm>
          <a:prstGeom prst="rect">
            <a:avLst/>
          </a:prstGeom>
        </p:spPr>
      </p:pic>
      <p:sp>
        <p:nvSpPr>
          <p:cNvPr id="2" name="Title 1">
            <a:extLst>
              <a:ext uri="{FF2B5EF4-FFF2-40B4-BE49-F238E27FC236}">
                <a16:creationId xmlns:a16="http://schemas.microsoft.com/office/drawing/2014/main" id="{E0DD0067-388E-8EFE-6B4F-01144078800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28E1EDE-EF9A-0410-E773-7F6448E26EBB}"/>
              </a:ext>
            </a:extLst>
          </p:cNvPr>
          <p:cNvSpPr>
            <a:spLocks noGrp="1"/>
          </p:cNvSpPr>
          <p:nvPr>
            <p:ph sz="half" idx="1"/>
          </p:nvPr>
        </p:nvSpPr>
        <p:spPr/>
        <p:txBody>
          <a:bodyPr/>
          <a:lstStyle/>
          <a:p>
            <a:endParaRPr lang="en-GB" dirty="0"/>
          </a:p>
        </p:txBody>
      </p:sp>
      <p:sp>
        <p:nvSpPr>
          <p:cNvPr id="4" name="Content Placeholder 3">
            <a:extLst>
              <a:ext uri="{FF2B5EF4-FFF2-40B4-BE49-F238E27FC236}">
                <a16:creationId xmlns:a16="http://schemas.microsoft.com/office/drawing/2014/main" id="{85C8AC04-3B94-A842-1793-369102AEAD3E}"/>
              </a:ext>
            </a:extLst>
          </p:cNvPr>
          <p:cNvSpPr>
            <a:spLocks noGrp="1"/>
          </p:cNvSpPr>
          <p:nvPr>
            <p:ph sz="half" idx="2"/>
          </p:nvPr>
        </p:nvSpPr>
        <p:spPr/>
        <p:txBody>
          <a:bodyPr/>
          <a:lstStyle/>
          <a:p>
            <a:endParaRPr lang="en-GB"/>
          </a:p>
        </p:txBody>
      </p:sp>
      <p:sp>
        <p:nvSpPr>
          <p:cNvPr id="5" name="Slide Number Placeholder 4">
            <a:extLst>
              <a:ext uri="{FF2B5EF4-FFF2-40B4-BE49-F238E27FC236}">
                <a16:creationId xmlns:a16="http://schemas.microsoft.com/office/drawing/2014/main" id="{5191F247-20A0-DE96-BE5A-376ABA220E49}"/>
              </a:ext>
            </a:extLst>
          </p:cNvPr>
          <p:cNvSpPr>
            <a:spLocks noGrp="1"/>
          </p:cNvSpPr>
          <p:nvPr>
            <p:ph type="sldNum" sz="quarter" idx="12"/>
          </p:nvPr>
        </p:nvSpPr>
        <p:spPr/>
        <p:txBody>
          <a:bodyPr/>
          <a:lstStyle/>
          <a:p>
            <a:pPr>
              <a:defRPr/>
            </a:pPr>
            <a:fld id="{BC68BC64-24E9-40AE-BCE9-62F4A7C5A98B}" type="slidenum">
              <a:rPr lang="en-GB" altLang="en-US" smtClean="0"/>
              <a:pPr>
                <a:defRPr/>
              </a:pPr>
              <a:t>10</a:t>
            </a:fld>
            <a:endParaRPr lang="en-GB" altLang="en-US"/>
          </a:p>
        </p:txBody>
      </p:sp>
    </p:spTree>
    <p:extLst>
      <p:ext uri="{BB962C8B-B14F-4D97-AF65-F5344CB8AC3E}">
        <p14:creationId xmlns:p14="http://schemas.microsoft.com/office/powerpoint/2010/main" val="12338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C0A4CFAD-6EC0-47C4-93B6-79D44B1C2B3A}" type="slidenum">
              <a:rPr lang="en-GB" altLang="en-US" sz="1400" smtClean="0"/>
              <a:pPr>
                <a:spcBef>
                  <a:spcPct val="0"/>
                </a:spcBef>
                <a:buClrTx/>
                <a:buSzTx/>
                <a:buFontTx/>
                <a:buNone/>
              </a:pPr>
              <a:t>11</a:t>
            </a:fld>
            <a:endParaRPr lang="en-GB" altLang="en-US" sz="1400"/>
          </a:p>
        </p:txBody>
      </p:sp>
      <p:sp>
        <p:nvSpPr>
          <p:cNvPr id="38914" name="Rectangle 2"/>
          <p:cNvSpPr>
            <a:spLocks noGrp="1" noChangeArrowheads="1"/>
          </p:cNvSpPr>
          <p:nvPr>
            <p:ph type="title"/>
          </p:nvPr>
        </p:nvSpPr>
        <p:spPr>
          <a:xfrm>
            <a:off x="1402326" y="625986"/>
            <a:ext cx="7772400" cy="1143000"/>
          </a:xfrm>
        </p:spPr>
        <p:txBody>
          <a:bodyPr/>
          <a:lstStyle/>
          <a:p>
            <a:pPr eaLnBrk="1" hangingPunct="1">
              <a:defRPr/>
            </a:pPr>
            <a:r>
              <a:rPr lang="en-US" altLang="en-US" sz="4000" dirty="0"/>
              <a:t>Colleges of Further Education </a:t>
            </a:r>
            <a:br>
              <a:rPr lang="en-US" altLang="en-US" sz="4000" dirty="0"/>
            </a:br>
            <a:endParaRPr lang="en-US" sz="4000" b="1" dirty="0"/>
          </a:p>
        </p:txBody>
      </p:sp>
      <p:sp>
        <p:nvSpPr>
          <p:cNvPr id="14340" name="Rectangle 3"/>
          <p:cNvSpPr>
            <a:spLocks noGrp="1" noChangeArrowheads="1"/>
          </p:cNvSpPr>
          <p:nvPr>
            <p:ph type="body" idx="1"/>
          </p:nvPr>
        </p:nvSpPr>
        <p:spPr>
          <a:xfrm>
            <a:off x="685800" y="2134459"/>
            <a:ext cx="7772400" cy="4322762"/>
          </a:xfrm>
          <a:noFill/>
        </p:spPr>
        <p:txBody>
          <a:bodyPr lIns="92075" tIns="46038" rIns="92075" bIns="46038"/>
          <a:lstStyle/>
          <a:p>
            <a:pPr eaLnBrk="1" hangingPunct="1">
              <a:buClr>
                <a:srgbClr val="FFCC00"/>
              </a:buClr>
            </a:pPr>
            <a:r>
              <a:rPr lang="en-US" altLang="en-US" sz="3600" dirty="0"/>
              <a:t>South West College</a:t>
            </a:r>
          </a:p>
          <a:p>
            <a:pPr eaLnBrk="1" hangingPunct="1">
              <a:buClr>
                <a:srgbClr val="FFCC00"/>
              </a:buClr>
            </a:pPr>
            <a:r>
              <a:rPr lang="en-US" altLang="en-US" sz="3600" dirty="0"/>
              <a:t>Belfast Metropolitan College</a:t>
            </a:r>
          </a:p>
          <a:p>
            <a:pPr eaLnBrk="1" hangingPunct="1">
              <a:buClr>
                <a:srgbClr val="FFCC00"/>
              </a:buClr>
            </a:pPr>
            <a:r>
              <a:rPr lang="en-US" altLang="en-US" sz="3600" dirty="0"/>
              <a:t>North West Regional College</a:t>
            </a:r>
          </a:p>
          <a:p>
            <a:pPr eaLnBrk="1" hangingPunct="1">
              <a:buClr>
                <a:srgbClr val="FFCC00"/>
              </a:buClr>
            </a:pPr>
            <a:r>
              <a:rPr lang="en-US" altLang="en-US" sz="3600" dirty="0"/>
              <a:t>South East College</a:t>
            </a:r>
          </a:p>
          <a:p>
            <a:pPr eaLnBrk="1" hangingPunct="1">
              <a:buFont typeface="Wingdings" panose="05000000000000000000" pitchFamily="2" charset="2"/>
              <a:buNone/>
            </a:pPr>
            <a:endParaRPr lang="en-US" alt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4213" y="333375"/>
            <a:ext cx="7772400" cy="1143000"/>
          </a:xfrm>
        </p:spPr>
        <p:txBody>
          <a:bodyPr/>
          <a:lstStyle/>
          <a:p>
            <a:pPr>
              <a:defRPr/>
            </a:pPr>
            <a:r>
              <a:rPr lang="en-GB" altLang="en-US" dirty="0"/>
              <a:t>Apprenticeships</a:t>
            </a:r>
            <a:br>
              <a:rPr lang="en-GB" altLang="en-US" sz="4000" dirty="0"/>
            </a:br>
            <a:endParaRPr lang="en-GB" sz="4000" b="1" dirty="0"/>
          </a:p>
        </p:txBody>
      </p:sp>
      <p:sp>
        <p:nvSpPr>
          <p:cNvPr id="16387" name="Content Placeholder 5"/>
          <p:cNvSpPr>
            <a:spLocks noGrp="1"/>
          </p:cNvSpPr>
          <p:nvPr>
            <p:ph idx="1"/>
          </p:nvPr>
        </p:nvSpPr>
        <p:spPr>
          <a:xfrm>
            <a:off x="2267744" y="1484313"/>
            <a:ext cx="6190456" cy="4611687"/>
          </a:xfrm>
        </p:spPr>
        <p:txBody>
          <a:bodyPr/>
          <a:lstStyle/>
          <a:p>
            <a:pPr marL="0" indent="0">
              <a:buNone/>
            </a:pPr>
            <a:r>
              <a:rPr lang="en-GB" altLang="en-US" sz="3600" dirty="0">
                <a:hlinkClick r:id="rId3"/>
              </a:rPr>
              <a:t>www.successatschool.org</a:t>
            </a:r>
            <a:endParaRPr lang="en-GB" altLang="en-US" sz="3600" dirty="0"/>
          </a:p>
          <a:p>
            <a:endParaRPr lang="en-GB" altLang="en-US" sz="3600" dirty="0"/>
          </a:p>
        </p:txBody>
      </p:sp>
      <p:sp>
        <p:nvSpPr>
          <p:cNvPr id="16388" name="Slide Number Placeholder 3"/>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ABBB2286-4540-4434-B8E5-E53D53B1BB33}" type="slidenum">
              <a:rPr lang="en-GB" altLang="en-US" sz="1400" smtClean="0"/>
              <a:pPr>
                <a:spcBef>
                  <a:spcPct val="0"/>
                </a:spcBef>
                <a:buClrTx/>
                <a:buSzTx/>
                <a:buFontTx/>
                <a:buNone/>
              </a:pPr>
              <a:t>12</a:t>
            </a:fld>
            <a:endParaRPr lang="en-GB" altLang="en-US" sz="1400"/>
          </a:p>
        </p:txBody>
      </p:sp>
      <p:pic>
        <p:nvPicPr>
          <p:cNvPr id="16389" name="Picture 2" descr="Degree apprenticeship info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2852738"/>
            <a:ext cx="65055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3C4384EB-F008-458B-9B76-0873AEED39CB}" type="slidenum">
              <a:rPr lang="en-GB" altLang="en-US" sz="1400" smtClean="0"/>
              <a:pPr>
                <a:spcBef>
                  <a:spcPct val="0"/>
                </a:spcBef>
                <a:buClrTx/>
                <a:buSzTx/>
                <a:buFontTx/>
                <a:buNone/>
              </a:pPr>
              <a:t>13</a:t>
            </a:fld>
            <a:endParaRPr lang="en-GB" altLang="en-US" sz="1400"/>
          </a:p>
        </p:txBody>
      </p:sp>
      <p:sp>
        <p:nvSpPr>
          <p:cNvPr id="90114" name="Rectangle 2"/>
          <p:cNvSpPr>
            <a:spLocks noGrp="1" noChangeArrowheads="1"/>
          </p:cNvSpPr>
          <p:nvPr>
            <p:ph type="title"/>
          </p:nvPr>
        </p:nvSpPr>
        <p:spPr/>
        <p:txBody>
          <a:bodyPr/>
          <a:lstStyle/>
          <a:p>
            <a:pPr eaLnBrk="1" hangingPunct="1">
              <a:defRPr/>
            </a:pPr>
            <a:r>
              <a:rPr lang="en-US" sz="5400" b="1" dirty="0"/>
              <a:t>Republic of Ireland</a:t>
            </a:r>
          </a:p>
        </p:txBody>
      </p:sp>
      <p:sp>
        <p:nvSpPr>
          <p:cNvPr id="18436" name="Rectangle 3"/>
          <p:cNvSpPr>
            <a:spLocks noGrp="1" noChangeArrowheads="1"/>
          </p:cNvSpPr>
          <p:nvPr>
            <p:ph type="body" idx="1"/>
          </p:nvPr>
        </p:nvSpPr>
        <p:spPr>
          <a:noFill/>
        </p:spPr>
        <p:txBody>
          <a:bodyPr lIns="92075" tIns="46038" rIns="92075" bIns="46038"/>
          <a:lstStyle/>
          <a:p>
            <a:pPr eaLnBrk="1" hangingPunct="1">
              <a:buFont typeface="Wingdings" panose="05000000000000000000" pitchFamily="2" charset="2"/>
              <a:buNone/>
            </a:pPr>
            <a:r>
              <a:rPr lang="en-US" altLang="en-US" sz="3600" b="1" dirty="0"/>
              <a:t>Central applications system for the Republic of Ireland - CAO:</a:t>
            </a:r>
          </a:p>
          <a:p>
            <a:pPr eaLnBrk="1" hangingPunct="1">
              <a:buClr>
                <a:srgbClr val="FFCC00"/>
              </a:buClr>
            </a:pPr>
            <a:r>
              <a:rPr lang="en-US" altLang="en-US" sz="3600" dirty="0"/>
              <a:t>Universities</a:t>
            </a:r>
          </a:p>
          <a:p>
            <a:pPr eaLnBrk="1" hangingPunct="1">
              <a:buClr>
                <a:srgbClr val="FFCC00"/>
              </a:buClr>
            </a:pPr>
            <a:r>
              <a:rPr lang="en-US" altLang="en-US" sz="3600" dirty="0"/>
              <a:t>Institutes of Technology</a:t>
            </a:r>
          </a:p>
          <a:p>
            <a:pPr eaLnBrk="1" hangingPunct="1">
              <a:buClr>
                <a:srgbClr val="FFCC00"/>
              </a:buClr>
            </a:pPr>
            <a:r>
              <a:rPr lang="en-US" altLang="en-US" sz="3600" dirty="0"/>
              <a:t>Teacher Training Colleges</a:t>
            </a:r>
          </a:p>
          <a:p>
            <a:pPr eaLnBrk="1" hangingPunct="1">
              <a:buClr>
                <a:srgbClr val="FFCC00"/>
              </a:buClr>
            </a:pPr>
            <a:r>
              <a:rPr lang="en-US" altLang="en-US" sz="3600" dirty="0"/>
              <a:t>College of Surgeons</a:t>
            </a:r>
          </a:p>
          <a:p>
            <a:pPr eaLnBrk="1" hangingPunct="1"/>
            <a:endParaRPr lang="en-US" alt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t>Results Day</a:t>
            </a:r>
          </a:p>
        </p:txBody>
      </p:sp>
      <p:sp>
        <p:nvSpPr>
          <p:cNvPr id="20483" name="Content Placeholder 2"/>
          <p:cNvSpPr>
            <a:spLocks noGrp="1"/>
          </p:cNvSpPr>
          <p:nvPr>
            <p:ph idx="1"/>
          </p:nvPr>
        </p:nvSpPr>
        <p:spPr/>
        <p:txBody>
          <a:bodyPr/>
          <a:lstStyle/>
          <a:p>
            <a:pPr>
              <a:buClr>
                <a:srgbClr val="FFCC00"/>
              </a:buClr>
            </a:pPr>
            <a:r>
              <a:rPr lang="en-GB" altLang="en-US" dirty="0"/>
              <a:t>Grades required achieved</a:t>
            </a:r>
          </a:p>
          <a:p>
            <a:pPr>
              <a:buClr>
                <a:srgbClr val="FFCC00"/>
              </a:buClr>
            </a:pPr>
            <a:endParaRPr lang="en-GB" altLang="en-US" dirty="0"/>
          </a:p>
          <a:p>
            <a:pPr>
              <a:buClr>
                <a:srgbClr val="FFCC00"/>
              </a:buClr>
            </a:pPr>
            <a:r>
              <a:rPr lang="en-GB" altLang="en-US" dirty="0"/>
              <a:t>Adjustment Process </a:t>
            </a:r>
          </a:p>
          <a:p>
            <a:pPr>
              <a:buClr>
                <a:srgbClr val="FFCC00"/>
              </a:buClr>
            </a:pPr>
            <a:endParaRPr lang="en-GB" altLang="en-US" dirty="0"/>
          </a:p>
          <a:p>
            <a:pPr>
              <a:buClr>
                <a:srgbClr val="FFCC00"/>
              </a:buClr>
            </a:pPr>
            <a:r>
              <a:rPr lang="en-GB" altLang="en-US" dirty="0"/>
              <a:t>Clearing</a:t>
            </a:r>
          </a:p>
          <a:p>
            <a:endParaRPr lang="en-GB" altLang="en-US" dirty="0"/>
          </a:p>
          <a:p>
            <a:endParaRPr lang="en-GB" altLang="en-US" dirty="0"/>
          </a:p>
        </p:txBody>
      </p:sp>
      <p:sp>
        <p:nvSpPr>
          <p:cNvPr id="20484" name="Slide Number Placeholder 3"/>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FE31CA2B-B9D4-41BF-9F93-10185EDA96DF}" type="slidenum">
              <a:rPr lang="en-GB" altLang="en-US" sz="1400" smtClean="0"/>
              <a:pPr>
                <a:spcBef>
                  <a:spcPct val="0"/>
                </a:spcBef>
                <a:buClrTx/>
                <a:buSzTx/>
                <a:buFontTx/>
                <a:buNone/>
              </a:pPr>
              <a:t>14</a:t>
            </a:fld>
            <a:endParaRPr lang="en-GB"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37" y="190500"/>
            <a:ext cx="7772400" cy="1143000"/>
          </a:xfrm>
        </p:spPr>
        <p:txBody>
          <a:bodyPr/>
          <a:lstStyle/>
          <a:p>
            <a:pPr>
              <a:defRPr/>
            </a:pPr>
            <a:r>
              <a:rPr lang="en-GB" dirty="0"/>
              <a:t>UCAS Clearing Service</a:t>
            </a:r>
          </a:p>
        </p:txBody>
      </p:sp>
      <p:sp>
        <p:nvSpPr>
          <p:cNvPr id="3" name="Content Placeholder 2"/>
          <p:cNvSpPr>
            <a:spLocks noGrp="1"/>
          </p:cNvSpPr>
          <p:nvPr>
            <p:ph idx="1"/>
          </p:nvPr>
        </p:nvSpPr>
        <p:spPr>
          <a:xfrm>
            <a:off x="664537" y="1510870"/>
            <a:ext cx="7772400" cy="4114800"/>
          </a:xfrm>
        </p:spPr>
        <p:txBody>
          <a:bodyPr/>
          <a:lstStyle/>
          <a:p>
            <a:pPr marL="0" indent="0">
              <a:buFont typeface="Wingdings" panose="05000000000000000000" pitchFamily="2" charset="2"/>
              <a:buNone/>
              <a:defRPr/>
            </a:pPr>
            <a:r>
              <a:rPr lang="en-GB" dirty="0"/>
              <a:t>To be eligible for a clearing place means that you either:</a:t>
            </a:r>
          </a:p>
          <a:p>
            <a:pPr marL="0" indent="0">
              <a:buFont typeface="Wingdings" panose="05000000000000000000" pitchFamily="2" charset="2"/>
              <a:buNone/>
              <a:defRPr/>
            </a:pPr>
            <a:endParaRPr lang="en-GB" dirty="0"/>
          </a:p>
          <a:p>
            <a:pPr>
              <a:buClr>
                <a:srgbClr val="FFCC00"/>
              </a:buClr>
              <a:defRPr/>
            </a:pPr>
            <a:r>
              <a:rPr lang="en-GB" dirty="0"/>
              <a:t>Have no offers; or</a:t>
            </a:r>
          </a:p>
          <a:p>
            <a:pPr>
              <a:buClr>
                <a:srgbClr val="FFCC00"/>
              </a:buClr>
              <a:defRPr/>
            </a:pPr>
            <a:r>
              <a:rPr lang="en-GB" dirty="0"/>
              <a:t>Your firm and insurance choices have made you unsuccessful</a:t>
            </a:r>
          </a:p>
          <a:p>
            <a:pPr>
              <a:buClr>
                <a:srgbClr val="FFCC00"/>
              </a:buClr>
              <a:defRPr/>
            </a:pPr>
            <a:endParaRPr lang="en-GB" dirty="0"/>
          </a:p>
          <a:p>
            <a:pPr>
              <a:buClr>
                <a:srgbClr val="FFCC00"/>
              </a:buClr>
              <a:defRPr/>
            </a:pPr>
            <a:r>
              <a:rPr lang="en-GB" u="sng" dirty="0"/>
              <a:t>www.ucas.com/clearing</a:t>
            </a:r>
          </a:p>
        </p:txBody>
      </p:sp>
      <p:sp>
        <p:nvSpPr>
          <p:cNvPr id="24580" name="Slide Number Placeholder 3"/>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E14962A7-AAA4-4C4D-B39C-F1624A9E377F}" type="slidenum">
              <a:rPr lang="en-GB" altLang="en-US" sz="1400" smtClean="0"/>
              <a:pPr>
                <a:spcBef>
                  <a:spcPct val="0"/>
                </a:spcBef>
                <a:buClrTx/>
                <a:buSzTx/>
                <a:buFontTx/>
                <a:buNone/>
              </a:pPr>
              <a:t>15</a:t>
            </a:fld>
            <a:endParaRPr lang="en-GB"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b="1" dirty="0"/>
              <a:t>Results Day</a:t>
            </a:r>
            <a:endParaRPr lang="en-GB" dirty="0"/>
          </a:p>
        </p:txBody>
      </p:sp>
      <p:sp>
        <p:nvSpPr>
          <p:cNvPr id="2" name="Content Placeholder 1"/>
          <p:cNvSpPr>
            <a:spLocks noGrp="1"/>
          </p:cNvSpPr>
          <p:nvPr>
            <p:ph idx="1"/>
          </p:nvPr>
        </p:nvSpPr>
        <p:spPr/>
        <p:txBody>
          <a:bodyPr/>
          <a:lstStyle/>
          <a:p>
            <a:pPr marL="0" indent="0">
              <a:buFont typeface="Wingdings" panose="05000000000000000000" pitchFamily="2" charset="2"/>
              <a:buNone/>
              <a:defRPr/>
            </a:pPr>
            <a:r>
              <a:rPr lang="en-GB" dirty="0"/>
              <a:t>Need help?</a:t>
            </a:r>
          </a:p>
          <a:p>
            <a:pPr>
              <a:defRPr/>
            </a:pPr>
            <a:endParaRPr lang="en-GB" dirty="0"/>
          </a:p>
          <a:p>
            <a:pPr marL="0" indent="0">
              <a:buNone/>
              <a:defRPr/>
            </a:pPr>
            <a:r>
              <a:rPr lang="en-GB" dirty="0"/>
              <a:t>Careers Department</a:t>
            </a:r>
          </a:p>
          <a:p>
            <a:pPr marL="0" indent="0">
              <a:buFont typeface="Wingdings" panose="05000000000000000000" pitchFamily="2" charset="2"/>
              <a:buNone/>
              <a:defRPr/>
            </a:pPr>
            <a:endParaRPr lang="en-GB" dirty="0"/>
          </a:p>
        </p:txBody>
      </p:sp>
      <p:sp>
        <p:nvSpPr>
          <p:cNvPr id="26628" name="Slide Number Placeholder 1"/>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16DA41CD-F418-4FA1-8480-65F850400751}" type="slidenum">
              <a:rPr lang="en-GB" altLang="en-US" sz="1400" smtClean="0"/>
              <a:pPr>
                <a:spcBef>
                  <a:spcPct val="0"/>
                </a:spcBef>
                <a:buClrTx/>
                <a:buSzTx/>
                <a:buFontTx/>
                <a:buNone/>
              </a:pPr>
              <a:t>16</a:t>
            </a:fld>
            <a:endParaRPr lang="en-GB"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4E134E71-4C51-4662-B6B6-A1AC0C8E4D37}" type="slidenum">
              <a:rPr lang="en-GB" altLang="en-US" sz="1400" smtClean="0"/>
              <a:pPr>
                <a:spcBef>
                  <a:spcPct val="0"/>
                </a:spcBef>
                <a:buClrTx/>
                <a:buSzTx/>
                <a:buFontTx/>
                <a:buNone/>
              </a:pPr>
              <a:t>17</a:t>
            </a:fld>
            <a:endParaRPr lang="en-GB" altLang="en-US" sz="1400"/>
          </a:p>
        </p:txBody>
      </p:sp>
      <p:sp>
        <p:nvSpPr>
          <p:cNvPr id="93186" name="Rectangle 2"/>
          <p:cNvSpPr>
            <a:spLocks noGrp="1" noChangeArrowheads="1"/>
          </p:cNvSpPr>
          <p:nvPr>
            <p:ph type="title"/>
          </p:nvPr>
        </p:nvSpPr>
        <p:spPr/>
        <p:txBody>
          <a:bodyPr/>
          <a:lstStyle/>
          <a:p>
            <a:pPr eaLnBrk="1" hangingPunct="1">
              <a:defRPr/>
            </a:pPr>
            <a:r>
              <a:rPr lang="en-GB" b="1" dirty="0"/>
              <a:t>Student Finance</a:t>
            </a:r>
          </a:p>
        </p:txBody>
      </p:sp>
      <p:sp>
        <p:nvSpPr>
          <p:cNvPr id="28676" name="Rectangle 3"/>
          <p:cNvSpPr>
            <a:spLocks noGrp="1" noChangeArrowheads="1"/>
          </p:cNvSpPr>
          <p:nvPr>
            <p:ph type="body" idx="1"/>
          </p:nvPr>
        </p:nvSpPr>
        <p:spPr/>
        <p:txBody>
          <a:bodyPr/>
          <a:lstStyle/>
          <a:p>
            <a:pPr eaLnBrk="1" hangingPunct="1">
              <a:buClr>
                <a:srgbClr val="FFCC00"/>
              </a:buClr>
              <a:buFont typeface="Wingdings" panose="05000000000000000000" pitchFamily="2" charset="2"/>
              <a:buChar char="§"/>
            </a:pPr>
            <a:r>
              <a:rPr lang="en-GB" altLang="en-US" sz="4000" dirty="0"/>
              <a:t>Tuition fees</a:t>
            </a:r>
          </a:p>
          <a:p>
            <a:pPr eaLnBrk="1" hangingPunct="1">
              <a:buClr>
                <a:srgbClr val="FFCC00"/>
              </a:buClr>
              <a:buFont typeface="Wingdings" panose="05000000000000000000" pitchFamily="2" charset="2"/>
              <a:buChar char="§"/>
            </a:pPr>
            <a:endParaRPr lang="en-GB" altLang="en-US" sz="4000" dirty="0"/>
          </a:p>
          <a:p>
            <a:pPr eaLnBrk="1" hangingPunct="1">
              <a:buClr>
                <a:srgbClr val="FFCC00"/>
              </a:buClr>
              <a:buFont typeface="Wingdings" panose="05000000000000000000" pitchFamily="2" charset="2"/>
              <a:buChar char="§"/>
            </a:pPr>
            <a:r>
              <a:rPr lang="en-GB" altLang="en-US" sz="4000" dirty="0"/>
              <a:t>Living costs – accommodation and day-to-day living expenses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051862B7-0F3A-48C2-8044-A34C14D96DF6}" type="slidenum">
              <a:rPr lang="en-GB" altLang="en-US" sz="1400" smtClean="0"/>
              <a:pPr>
                <a:spcBef>
                  <a:spcPct val="0"/>
                </a:spcBef>
                <a:buClrTx/>
                <a:buSzTx/>
                <a:buFontTx/>
                <a:buNone/>
              </a:pPr>
              <a:t>18</a:t>
            </a:fld>
            <a:endParaRPr lang="en-GB" altLang="en-US" sz="1400"/>
          </a:p>
        </p:txBody>
      </p:sp>
      <p:sp>
        <p:nvSpPr>
          <p:cNvPr id="12290" name="Rectangle 2"/>
          <p:cNvSpPr>
            <a:spLocks noGrp="1" noChangeArrowheads="1"/>
          </p:cNvSpPr>
          <p:nvPr>
            <p:ph type="title"/>
          </p:nvPr>
        </p:nvSpPr>
        <p:spPr/>
        <p:txBody>
          <a:bodyPr/>
          <a:lstStyle/>
          <a:p>
            <a:pPr eaLnBrk="1" hangingPunct="1">
              <a:defRPr/>
            </a:pPr>
            <a:r>
              <a:rPr lang="en-US" b="1" dirty="0"/>
              <a:t>Finance: Tuition Fees</a:t>
            </a:r>
          </a:p>
        </p:txBody>
      </p:sp>
      <p:sp>
        <p:nvSpPr>
          <p:cNvPr id="30724" name="Rectangle 3"/>
          <p:cNvSpPr>
            <a:spLocks noGrp="1" noChangeArrowheads="1"/>
          </p:cNvSpPr>
          <p:nvPr>
            <p:ph type="body" idx="1"/>
          </p:nvPr>
        </p:nvSpPr>
        <p:spPr>
          <a:xfrm>
            <a:off x="685800" y="1371600"/>
            <a:ext cx="7772400" cy="4114800"/>
          </a:xfrm>
          <a:noFill/>
        </p:spPr>
        <p:txBody>
          <a:bodyPr lIns="92075" tIns="46038" rIns="92075" bIns="46038"/>
          <a:lstStyle/>
          <a:p>
            <a:pPr marL="609600" indent="-609600" eaLnBrk="1" hangingPunct="1">
              <a:lnSpc>
                <a:spcPct val="90000"/>
              </a:lnSpc>
            </a:pPr>
            <a:endParaRPr lang="en-US" altLang="en-US" sz="2800" dirty="0"/>
          </a:p>
          <a:p>
            <a:pPr marL="609600" indent="-609600" eaLnBrk="1" hangingPunct="1">
              <a:lnSpc>
                <a:spcPct val="90000"/>
              </a:lnSpc>
              <a:buFont typeface="Wingdings" panose="05000000000000000000" pitchFamily="2" charset="2"/>
              <a:buNone/>
            </a:pPr>
            <a:endParaRPr lang="en-US" altLang="en-US" sz="2800" dirty="0"/>
          </a:p>
          <a:p>
            <a:pPr marL="609600" indent="-609600" eaLnBrk="1" hangingPunct="1">
              <a:lnSpc>
                <a:spcPct val="90000"/>
              </a:lnSpc>
              <a:buClr>
                <a:srgbClr val="FFCC00"/>
              </a:buClr>
            </a:pPr>
            <a:r>
              <a:rPr lang="en-US" altLang="en-US" sz="3600" dirty="0"/>
              <a:t>Northern Ireland £</a:t>
            </a:r>
            <a:r>
              <a:rPr lang="en-GB" altLang="en-US" dirty="0"/>
              <a:t>4,855 </a:t>
            </a:r>
          </a:p>
          <a:p>
            <a:pPr marL="0" indent="0" eaLnBrk="1" hangingPunct="1">
              <a:lnSpc>
                <a:spcPct val="90000"/>
              </a:lnSpc>
              <a:buClr>
                <a:srgbClr val="FFCC00"/>
              </a:buClr>
              <a:buNone/>
            </a:pPr>
            <a:endParaRPr lang="en-US" altLang="en-US" sz="3600" dirty="0"/>
          </a:p>
          <a:p>
            <a:pPr marL="609600" indent="-609600" eaLnBrk="1" hangingPunct="1">
              <a:lnSpc>
                <a:spcPct val="90000"/>
              </a:lnSpc>
              <a:buClr>
                <a:srgbClr val="FFCC00"/>
              </a:buClr>
            </a:pPr>
            <a:r>
              <a:rPr lang="en-US" altLang="en-US" sz="3600" dirty="0"/>
              <a:t>England, Scotland and Wales max £9,535</a:t>
            </a:r>
          </a:p>
          <a:p>
            <a:pPr marL="609600" indent="-609600" eaLnBrk="1" hangingPunct="1">
              <a:lnSpc>
                <a:spcPct val="90000"/>
              </a:lnSpc>
              <a:buFont typeface="Wingdings" panose="05000000000000000000" pitchFamily="2" charset="2"/>
              <a:buNone/>
            </a:pPr>
            <a:endParaRPr lang="en-US" altLang="en-US" sz="3600" dirty="0"/>
          </a:p>
          <a:p>
            <a:pPr marL="609600" indent="-609600" eaLnBrk="1" hangingPunct="1">
              <a:lnSpc>
                <a:spcPct val="90000"/>
              </a:lnSpc>
            </a:pPr>
            <a:endParaRPr lang="en-US" altLang="en-US" sz="3600" dirty="0"/>
          </a:p>
          <a:p>
            <a:pPr marL="609600" indent="-609600" algn="ctr" eaLnBrk="1" hangingPunct="1">
              <a:lnSpc>
                <a:spcPct val="90000"/>
              </a:lnSpc>
              <a:buFontTx/>
              <a:buAutoNum type="arabicPeriod"/>
            </a:pPr>
            <a:endParaRPr lang="en-US" alt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4C01509A-ACB0-416C-A2EA-A90FE8BB5C0A}" type="slidenum">
              <a:rPr lang="en-GB" altLang="en-US" sz="1400" smtClean="0"/>
              <a:pPr>
                <a:spcBef>
                  <a:spcPct val="0"/>
                </a:spcBef>
                <a:buClrTx/>
                <a:buSzTx/>
                <a:buFontTx/>
                <a:buNone/>
              </a:pPr>
              <a:t>19</a:t>
            </a:fld>
            <a:endParaRPr lang="en-GB" altLang="en-US" sz="1400"/>
          </a:p>
        </p:txBody>
      </p:sp>
      <p:sp>
        <p:nvSpPr>
          <p:cNvPr id="82946" name="Rectangle 2"/>
          <p:cNvSpPr>
            <a:spLocks noGrp="1" noChangeArrowheads="1"/>
          </p:cNvSpPr>
          <p:nvPr>
            <p:ph type="title"/>
          </p:nvPr>
        </p:nvSpPr>
        <p:spPr/>
        <p:txBody>
          <a:bodyPr/>
          <a:lstStyle/>
          <a:p>
            <a:pPr eaLnBrk="1" hangingPunct="1">
              <a:defRPr/>
            </a:pPr>
            <a:r>
              <a:rPr lang="en-GB" b="1" dirty="0"/>
              <a:t>Finance: Living costs</a:t>
            </a:r>
          </a:p>
        </p:txBody>
      </p:sp>
      <p:sp>
        <p:nvSpPr>
          <p:cNvPr id="82947" name="Rectangle 3"/>
          <p:cNvSpPr>
            <a:spLocks noGrp="1" noChangeArrowheads="1"/>
          </p:cNvSpPr>
          <p:nvPr>
            <p:ph type="body" idx="1"/>
          </p:nvPr>
        </p:nvSpPr>
        <p:spPr/>
        <p:txBody>
          <a:bodyPr/>
          <a:lstStyle/>
          <a:p>
            <a:pPr eaLnBrk="1" hangingPunct="1">
              <a:buClr>
                <a:srgbClr val="FFCC00"/>
              </a:buClr>
              <a:buFont typeface="Wingdings" panose="05000000000000000000" pitchFamily="2" charset="2"/>
              <a:buChar char="§"/>
              <a:defRPr/>
            </a:pPr>
            <a:r>
              <a:rPr lang="en-US" sz="3600" dirty="0"/>
              <a:t>Maintenance/Special Support Grants</a:t>
            </a:r>
          </a:p>
          <a:p>
            <a:pPr marL="0" indent="0" eaLnBrk="1" hangingPunct="1">
              <a:buClr>
                <a:srgbClr val="FFCC00"/>
              </a:buClr>
              <a:buNone/>
              <a:defRPr/>
            </a:pPr>
            <a:r>
              <a:rPr lang="en-US" sz="3600" dirty="0"/>
              <a:t>( a </a:t>
            </a:r>
            <a:r>
              <a:rPr lang="en-US" sz="3600" b="1" dirty="0"/>
              <a:t>grant</a:t>
            </a:r>
            <a:r>
              <a:rPr lang="en-US" sz="3600" dirty="0"/>
              <a:t> </a:t>
            </a:r>
            <a:r>
              <a:rPr lang="en-US" sz="3600" i="1" dirty="0"/>
              <a:t>does not </a:t>
            </a:r>
            <a:r>
              <a:rPr lang="en-US" sz="3600" dirty="0"/>
              <a:t>have to be repaid)</a:t>
            </a:r>
          </a:p>
          <a:p>
            <a:pPr eaLnBrk="1" hangingPunct="1">
              <a:buClr>
                <a:srgbClr val="FFCC00"/>
              </a:buClr>
              <a:buFont typeface="Wingdings" panose="05000000000000000000" pitchFamily="2" charset="2"/>
              <a:buChar char="§"/>
              <a:defRPr/>
            </a:pPr>
            <a:endParaRPr lang="en-US" sz="3600" dirty="0"/>
          </a:p>
          <a:p>
            <a:pPr eaLnBrk="1" hangingPunct="1">
              <a:buClr>
                <a:srgbClr val="FFCC00"/>
              </a:buClr>
              <a:buFont typeface="Wingdings" panose="05000000000000000000" pitchFamily="2" charset="2"/>
              <a:buChar char="§"/>
              <a:defRPr/>
            </a:pPr>
            <a:r>
              <a:rPr lang="en-US" sz="3600" dirty="0"/>
              <a:t>Maintenance Loans</a:t>
            </a:r>
          </a:p>
          <a:p>
            <a:pPr marL="0" indent="0" eaLnBrk="1" hangingPunct="1">
              <a:buClr>
                <a:srgbClr val="FFCC00"/>
              </a:buClr>
              <a:buNone/>
              <a:defRPr/>
            </a:pPr>
            <a:r>
              <a:rPr lang="en-US" sz="3600" dirty="0"/>
              <a:t>( a </a:t>
            </a:r>
            <a:r>
              <a:rPr lang="en-US" sz="3600" b="1" dirty="0"/>
              <a:t>loan</a:t>
            </a:r>
            <a:r>
              <a:rPr lang="en-US" sz="3600" dirty="0"/>
              <a:t> </a:t>
            </a:r>
            <a:r>
              <a:rPr lang="en-US" sz="3600" i="1" dirty="0"/>
              <a:t>does</a:t>
            </a:r>
            <a:r>
              <a:rPr lang="en-US" sz="3600" dirty="0"/>
              <a:t> have to be repaid)</a:t>
            </a:r>
          </a:p>
          <a:p>
            <a:pPr marL="609600" indent="-609600" eaLnBrk="1" hangingPunct="1">
              <a:buFont typeface="Wingdings" panose="05000000000000000000" pitchFamily="2" charset="2"/>
              <a:buNone/>
              <a:defRPr/>
            </a:pPr>
            <a:endParaRPr lang="en-US" sz="3600" dirty="0"/>
          </a:p>
          <a:p>
            <a:pPr marL="609600" indent="-609600" eaLnBrk="1" hangingPunct="1">
              <a:buFont typeface="Wingdings" panose="05000000000000000000" pitchFamily="2" charset="2"/>
              <a:buNone/>
              <a:defRPr/>
            </a:pPr>
            <a:endParaRPr lang="en-GB"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EA36-07BF-28E0-5B83-2E0A0AE4B4B7}"/>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7D94BD3C-7D1C-DA48-9687-217C1DE23BF8}"/>
              </a:ext>
            </a:extLst>
          </p:cNvPr>
          <p:cNvSpPr>
            <a:spLocks noGrp="1"/>
          </p:cNvSpPr>
          <p:nvPr>
            <p:ph type="sldNum" sz="quarter" idx="12"/>
          </p:nvPr>
        </p:nvSpPr>
        <p:spPr>
          <a:xfrm>
            <a:off x="7020272" y="6296744"/>
            <a:ext cx="1905000" cy="457200"/>
          </a:xfrm>
        </p:spPr>
        <p:txBody>
          <a:bodyPr/>
          <a:lstStyle/>
          <a:p>
            <a:pPr>
              <a:defRPr/>
            </a:pPr>
            <a:fld id="{BAC9D2AA-FE07-40E3-A214-B404B83CBD42}" type="slidenum">
              <a:rPr lang="en-GB" altLang="en-US" smtClean="0"/>
              <a:pPr>
                <a:defRPr/>
              </a:pPr>
              <a:t>2</a:t>
            </a:fld>
            <a:endParaRPr lang="en-GB" altLang="en-US"/>
          </a:p>
        </p:txBody>
      </p:sp>
      <p:pic>
        <p:nvPicPr>
          <p:cNvPr id="5" name="Picture 4">
            <a:extLst>
              <a:ext uri="{FF2B5EF4-FFF2-40B4-BE49-F238E27FC236}">
                <a16:creationId xmlns:a16="http://schemas.microsoft.com/office/drawing/2014/main" id="{A4897BC7-B873-B554-12FB-DE9D031BB8E9}"/>
              </a:ext>
            </a:extLst>
          </p:cNvPr>
          <p:cNvPicPr>
            <a:picLocks noChangeAspect="1"/>
          </p:cNvPicPr>
          <p:nvPr/>
        </p:nvPicPr>
        <p:blipFill>
          <a:blip r:embed="rId3"/>
          <a:stretch>
            <a:fillRect/>
          </a:stretch>
        </p:blipFill>
        <p:spPr>
          <a:xfrm>
            <a:off x="9252520" y="4588084"/>
            <a:ext cx="2486777" cy="2340496"/>
          </a:xfrm>
          <a:prstGeom prst="rect">
            <a:avLst/>
          </a:prstGeom>
        </p:spPr>
      </p:pic>
      <p:pic>
        <p:nvPicPr>
          <p:cNvPr id="9" name="Content Placeholder 8">
            <a:extLst>
              <a:ext uri="{FF2B5EF4-FFF2-40B4-BE49-F238E27FC236}">
                <a16:creationId xmlns:a16="http://schemas.microsoft.com/office/drawing/2014/main" id="{C6E5F90B-D743-74A4-666D-E3150C2B3902}"/>
              </a:ext>
            </a:extLst>
          </p:cNvPr>
          <p:cNvPicPr>
            <a:picLocks noGrp="1" noChangeAspect="1"/>
          </p:cNvPicPr>
          <p:nvPr>
            <p:ph idx="1"/>
          </p:nvPr>
        </p:nvPicPr>
        <p:blipFill>
          <a:blip r:embed="rId4"/>
          <a:stretch>
            <a:fillRect/>
          </a:stretch>
        </p:blipFill>
        <p:spPr>
          <a:xfrm>
            <a:off x="130729" y="104056"/>
            <a:ext cx="8882541" cy="6661907"/>
          </a:xfrm>
          <a:prstGeom prst="rect">
            <a:avLst/>
          </a:prstGeom>
        </p:spPr>
      </p:pic>
    </p:spTree>
    <p:extLst>
      <p:ext uri="{BB962C8B-B14F-4D97-AF65-F5344CB8AC3E}">
        <p14:creationId xmlns:p14="http://schemas.microsoft.com/office/powerpoint/2010/main" val="305667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F4FB2844-5C18-49D4-9E07-57DDA1B2296B}" type="slidenum">
              <a:rPr lang="en-GB" altLang="en-US" sz="1400" smtClean="0"/>
              <a:pPr>
                <a:spcBef>
                  <a:spcPct val="0"/>
                </a:spcBef>
                <a:buClrTx/>
                <a:buSzTx/>
                <a:buFontTx/>
                <a:buNone/>
              </a:pPr>
              <a:t>20</a:t>
            </a:fld>
            <a:endParaRPr lang="en-GB" altLang="en-US" sz="1400"/>
          </a:p>
        </p:txBody>
      </p:sp>
      <p:sp>
        <p:nvSpPr>
          <p:cNvPr id="95234" name="Rectangle 2"/>
          <p:cNvSpPr>
            <a:spLocks noGrp="1" noChangeArrowheads="1"/>
          </p:cNvSpPr>
          <p:nvPr>
            <p:ph type="title"/>
          </p:nvPr>
        </p:nvSpPr>
        <p:spPr>
          <a:xfrm>
            <a:off x="468313" y="609600"/>
            <a:ext cx="8135937" cy="1143000"/>
          </a:xfrm>
        </p:spPr>
        <p:txBody>
          <a:bodyPr/>
          <a:lstStyle/>
          <a:p>
            <a:pPr eaLnBrk="1" hangingPunct="1">
              <a:defRPr/>
            </a:pPr>
            <a:r>
              <a:rPr lang="en-GB" b="1" dirty="0"/>
              <a:t>Finance: Maintenance Grants</a:t>
            </a:r>
          </a:p>
        </p:txBody>
      </p:sp>
      <p:sp>
        <p:nvSpPr>
          <p:cNvPr id="34820" name="Rectangle 3"/>
          <p:cNvSpPr>
            <a:spLocks noGrp="1" noChangeArrowheads="1"/>
          </p:cNvSpPr>
          <p:nvPr>
            <p:ph type="body" idx="1"/>
          </p:nvPr>
        </p:nvSpPr>
        <p:spPr/>
        <p:txBody>
          <a:bodyPr/>
          <a:lstStyle/>
          <a:p>
            <a:pPr eaLnBrk="1" hangingPunct="1">
              <a:buClr>
                <a:srgbClr val="FFCC00"/>
              </a:buClr>
              <a:buFont typeface="Wingdings" panose="05000000000000000000" pitchFamily="2" charset="2"/>
              <a:buChar char="§"/>
            </a:pPr>
            <a:r>
              <a:rPr lang="en-GB" altLang="en-US" dirty="0"/>
              <a:t>If household income less than approx. £19,203 will receive £3,475 per annum </a:t>
            </a:r>
            <a:r>
              <a:rPr lang="en-GB" altLang="en-US" b="1" dirty="0"/>
              <a:t>non-repayable</a:t>
            </a:r>
            <a:r>
              <a:rPr lang="en-GB" altLang="en-US" dirty="0"/>
              <a:t>.</a:t>
            </a:r>
          </a:p>
          <a:p>
            <a:pPr eaLnBrk="1" hangingPunct="1">
              <a:buClr>
                <a:srgbClr val="FFCC00"/>
              </a:buClr>
              <a:buFont typeface="Wingdings" panose="05000000000000000000" pitchFamily="2" charset="2"/>
              <a:buChar char="§"/>
            </a:pPr>
            <a:endParaRPr lang="en-GB" altLang="en-US" dirty="0"/>
          </a:p>
          <a:p>
            <a:pPr eaLnBrk="1" hangingPunct="1">
              <a:buClr>
                <a:srgbClr val="FFCC00"/>
              </a:buClr>
              <a:buFont typeface="Wingdings" panose="05000000000000000000" pitchFamily="2" charset="2"/>
              <a:buChar char="§"/>
            </a:pPr>
            <a:r>
              <a:rPr lang="en-GB" altLang="en-US" b="1" dirty="0"/>
              <a:t>Partial non-repayable</a:t>
            </a:r>
            <a:r>
              <a:rPr lang="en-GB" altLang="en-US" dirty="0"/>
              <a:t> grants up to household income of £41,065.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E46DE4D9-F6FB-4EE2-8D51-1641271826EE}" type="slidenum">
              <a:rPr lang="en-GB" altLang="en-US" sz="1400" smtClean="0"/>
              <a:pPr>
                <a:spcBef>
                  <a:spcPct val="0"/>
                </a:spcBef>
                <a:buClrTx/>
                <a:buSzTx/>
                <a:buFontTx/>
                <a:buNone/>
              </a:pPr>
              <a:t>21</a:t>
            </a:fld>
            <a:endParaRPr lang="en-GB" altLang="en-US" sz="1400"/>
          </a:p>
        </p:txBody>
      </p:sp>
      <p:sp>
        <p:nvSpPr>
          <p:cNvPr id="101378" name="Rectangle 2"/>
          <p:cNvSpPr>
            <a:spLocks noGrp="1" noChangeArrowheads="1"/>
          </p:cNvSpPr>
          <p:nvPr>
            <p:ph type="title"/>
          </p:nvPr>
        </p:nvSpPr>
        <p:spPr/>
        <p:txBody>
          <a:bodyPr/>
          <a:lstStyle/>
          <a:p>
            <a:pPr eaLnBrk="1" hangingPunct="1">
              <a:defRPr/>
            </a:pPr>
            <a:r>
              <a:rPr lang="en-GB" altLang="en-GB" sz="4000" b="1" dirty="0"/>
              <a:t>Finance: Special Support Grant</a:t>
            </a:r>
            <a:br>
              <a:rPr lang="en-GB" altLang="en-GB" sz="4000" b="1" dirty="0"/>
            </a:br>
            <a:endParaRPr lang="en-GB" sz="4000" b="1" dirty="0"/>
          </a:p>
        </p:txBody>
      </p:sp>
      <p:sp>
        <p:nvSpPr>
          <p:cNvPr id="36868" name="Rectangle 3"/>
          <p:cNvSpPr>
            <a:spLocks noGrp="1" noChangeArrowheads="1"/>
          </p:cNvSpPr>
          <p:nvPr>
            <p:ph type="body" idx="1"/>
          </p:nvPr>
        </p:nvSpPr>
        <p:spPr>
          <a:xfrm>
            <a:off x="685800" y="1412875"/>
            <a:ext cx="7772400" cy="4683125"/>
          </a:xfrm>
        </p:spPr>
        <p:txBody>
          <a:bodyPr/>
          <a:lstStyle/>
          <a:p>
            <a:pPr eaLnBrk="1" hangingPunct="1">
              <a:lnSpc>
                <a:spcPct val="90000"/>
              </a:lnSpc>
              <a:buSzPct val="50000"/>
              <a:buFont typeface="Wingdings" panose="05000000000000000000" pitchFamily="2" charset="2"/>
              <a:buNone/>
            </a:pPr>
            <a:endParaRPr lang="en-GB" altLang="en-GB" dirty="0"/>
          </a:p>
          <a:p>
            <a:pPr eaLnBrk="1" hangingPunct="1">
              <a:lnSpc>
                <a:spcPct val="90000"/>
              </a:lnSpc>
              <a:buClr>
                <a:srgbClr val="FFCC00"/>
              </a:buClr>
              <a:buSzPct val="100000"/>
              <a:buFont typeface="Wingdings" panose="05000000000000000000" pitchFamily="2" charset="2"/>
              <a:buChar char="§"/>
            </a:pPr>
            <a:r>
              <a:rPr lang="en-GB" altLang="en-GB" dirty="0"/>
              <a:t>Worth up to £3,475</a:t>
            </a:r>
            <a:r>
              <a:rPr lang="en-GB" altLang="en-GB" dirty="0">
                <a:solidFill>
                  <a:srgbClr val="FF0066"/>
                </a:solidFill>
              </a:rPr>
              <a:t> </a:t>
            </a:r>
            <a:r>
              <a:rPr lang="en-GB" altLang="en-GB" dirty="0"/>
              <a:t>a year</a:t>
            </a:r>
          </a:p>
          <a:p>
            <a:pPr eaLnBrk="1" hangingPunct="1">
              <a:lnSpc>
                <a:spcPct val="90000"/>
              </a:lnSpc>
              <a:buClr>
                <a:srgbClr val="FFCC00"/>
              </a:buClr>
              <a:buSzPct val="100000"/>
              <a:buFont typeface="Wingdings" panose="05000000000000000000" pitchFamily="2" charset="2"/>
              <a:buChar char="§"/>
            </a:pPr>
            <a:endParaRPr lang="en-GB" altLang="en-GB" dirty="0"/>
          </a:p>
          <a:p>
            <a:pPr eaLnBrk="1" hangingPunct="1">
              <a:lnSpc>
                <a:spcPct val="90000"/>
              </a:lnSpc>
              <a:buClr>
                <a:srgbClr val="FFCC00"/>
              </a:buClr>
              <a:buSzPct val="100000"/>
              <a:buFont typeface="Wingdings" panose="05000000000000000000" pitchFamily="2" charset="2"/>
              <a:buChar char="§"/>
            </a:pPr>
            <a:r>
              <a:rPr lang="en-GB" altLang="en-GB" dirty="0"/>
              <a:t>Special Support Grant is available to students who have any special circumstances which mean they are eligible for income support or housing benefit</a:t>
            </a:r>
          </a:p>
          <a:p>
            <a:pPr eaLnBrk="1" hangingPunct="1">
              <a:lnSpc>
                <a:spcPct val="90000"/>
              </a:lnSpc>
              <a:buClr>
                <a:srgbClr val="FFCC00"/>
              </a:buClr>
              <a:buSzPct val="100000"/>
              <a:buFont typeface="Wingdings" panose="05000000000000000000" pitchFamily="2" charset="2"/>
              <a:buChar char="§"/>
            </a:pPr>
            <a:endParaRPr lang="en-GB" altLang="en-GB" dirty="0"/>
          </a:p>
          <a:p>
            <a:pPr eaLnBrk="1" hangingPunct="1">
              <a:lnSpc>
                <a:spcPct val="90000"/>
              </a:lnSpc>
              <a:buClr>
                <a:srgbClr val="FFCC00"/>
              </a:buClr>
              <a:buSzPct val="100000"/>
              <a:buFont typeface="Wingdings" panose="05000000000000000000" pitchFamily="2" charset="2"/>
              <a:buChar char="§"/>
            </a:pPr>
            <a:r>
              <a:rPr lang="en-GB" altLang="en-GB" dirty="0"/>
              <a:t>Non-repayable</a:t>
            </a:r>
          </a:p>
          <a:p>
            <a:pPr eaLnBrk="1" hangingPunct="1">
              <a:lnSpc>
                <a:spcPct val="90000"/>
              </a:lnSpc>
              <a:buSzPct val="50000"/>
            </a:pPr>
            <a:endParaRPr lang="en-GB" altLang="en-GB" dirty="0"/>
          </a:p>
          <a:p>
            <a:pPr eaLnBrk="1" hangingPunct="1">
              <a:lnSpc>
                <a:spcPct val="90000"/>
              </a:lnSpc>
            </a:pPr>
            <a:endParaRPr lang="en-GB" alt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A750041A-30D8-4998-BFE7-311D33631E8C}" type="slidenum">
              <a:rPr lang="en-GB" altLang="en-US" sz="1400" smtClean="0"/>
              <a:pPr>
                <a:spcBef>
                  <a:spcPct val="0"/>
                </a:spcBef>
                <a:buClrTx/>
                <a:buSzTx/>
                <a:buFontTx/>
                <a:buNone/>
              </a:pPr>
              <a:t>22</a:t>
            </a:fld>
            <a:endParaRPr lang="en-GB" altLang="en-US" sz="1400"/>
          </a:p>
        </p:txBody>
      </p:sp>
      <p:sp>
        <p:nvSpPr>
          <p:cNvPr id="97282" name="Rectangle 2"/>
          <p:cNvSpPr>
            <a:spLocks noGrp="1" noChangeArrowheads="1"/>
          </p:cNvSpPr>
          <p:nvPr>
            <p:ph type="title"/>
          </p:nvPr>
        </p:nvSpPr>
        <p:spPr/>
        <p:txBody>
          <a:bodyPr/>
          <a:lstStyle/>
          <a:p>
            <a:pPr eaLnBrk="1" hangingPunct="1">
              <a:defRPr/>
            </a:pPr>
            <a:r>
              <a:rPr lang="en-GB" b="1" dirty="0"/>
              <a:t>Finance: Maintenance loans</a:t>
            </a:r>
          </a:p>
        </p:txBody>
      </p:sp>
      <p:sp>
        <p:nvSpPr>
          <p:cNvPr id="38916" name="Rectangle 3"/>
          <p:cNvSpPr>
            <a:spLocks noGrp="1" noChangeArrowheads="1"/>
          </p:cNvSpPr>
          <p:nvPr>
            <p:ph type="body" idx="1"/>
          </p:nvPr>
        </p:nvSpPr>
        <p:spPr>
          <a:xfrm>
            <a:off x="0" y="1981200"/>
            <a:ext cx="8458200" cy="4114800"/>
          </a:xfrm>
        </p:spPr>
        <p:txBody>
          <a:bodyPr/>
          <a:lstStyle/>
          <a:p>
            <a:pPr eaLnBrk="1" hangingPunct="1">
              <a:buFont typeface="Wingdings" panose="05000000000000000000" pitchFamily="2" charset="2"/>
              <a:buNone/>
            </a:pPr>
            <a:endParaRPr lang="en-GB" altLang="en-US" sz="3600"/>
          </a:p>
          <a:p>
            <a:pPr eaLnBrk="1" hangingPunct="1">
              <a:buFont typeface="Wingdings" panose="05000000000000000000" pitchFamily="2" charset="2"/>
              <a:buNone/>
            </a:pPr>
            <a:r>
              <a:rPr lang="en-GB" altLang="en-US" sz="3600"/>
              <a:t>	If household income above £41,540  students are eligible to borrow the maintenance loan which </a:t>
            </a:r>
            <a:r>
              <a:rPr lang="en-GB" altLang="en-US" sz="3600" i="1"/>
              <a:t>will</a:t>
            </a:r>
            <a:r>
              <a:rPr lang="en-GB" altLang="en-US" sz="3600"/>
              <a:t> have to </a:t>
            </a:r>
          </a:p>
          <a:p>
            <a:pPr eaLnBrk="1" hangingPunct="1">
              <a:buFont typeface="Wingdings" panose="05000000000000000000" pitchFamily="2" charset="2"/>
              <a:buNone/>
            </a:pPr>
            <a:r>
              <a:rPr lang="en-GB" altLang="en-US" sz="3600"/>
              <a:t>	be repaid.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D3827AE5-7DC8-4325-AD6F-7303DD60FFAC}" type="slidenum">
              <a:rPr lang="en-GB" altLang="en-US" sz="1400" smtClean="0"/>
              <a:pPr>
                <a:spcBef>
                  <a:spcPct val="0"/>
                </a:spcBef>
                <a:buClrTx/>
                <a:buSzTx/>
                <a:buFontTx/>
                <a:buNone/>
              </a:pPr>
              <a:t>23</a:t>
            </a:fld>
            <a:endParaRPr lang="en-GB" altLang="en-US" sz="1400"/>
          </a:p>
        </p:txBody>
      </p:sp>
      <p:sp>
        <p:nvSpPr>
          <p:cNvPr id="84994" name="Rectangle 2"/>
          <p:cNvSpPr>
            <a:spLocks noGrp="1" noChangeArrowheads="1"/>
          </p:cNvSpPr>
          <p:nvPr>
            <p:ph type="title"/>
          </p:nvPr>
        </p:nvSpPr>
        <p:spPr/>
        <p:txBody>
          <a:bodyPr/>
          <a:lstStyle/>
          <a:p>
            <a:pPr eaLnBrk="1" hangingPunct="1">
              <a:defRPr/>
            </a:pPr>
            <a:r>
              <a:rPr lang="en-US" sz="4000" b="1" dirty="0"/>
              <a:t>Finance: Maintenance Loans</a:t>
            </a:r>
          </a:p>
        </p:txBody>
      </p:sp>
      <p:sp>
        <p:nvSpPr>
          <p:cNvPr id="40964" name="Rectangle 3"/>
          <p:cNvSpPr>
            <a:spLocks noGrp="1" noChangeArrowheads="1"/>
          </p:cNvSpPr>
          <p:nvPr>
            <p:ph type="body" idx="1"/>
          </p:nvPr>
        </p:nvSpPr>
        <p:spPr>
          <a:noFill/>
        </p:spPr>
        <p:txBody>
          <a:bodyPr lIns="92075" tIns="46038" rIns="92075" bIns="46038"/>
          <a:lstStyle/>
          <a:p>
            <a:pPr algn="ctr" eaLnBrk="1" hangingPunct="1">
              <a:buFont typeface="Wingdings" panose="05000000000000000000" pitchFamily="2" charset="2"/>
              <a:buNone/>
            </a:pPr>
            <a:r>
              <a:rPr lang="en-US" altLang="en-US" sz="3600" b="1" dirty="0"/>
              <a:t>Maximum living expenses loan</a:t>
            </a:r>
          </a:p>
          <a:p>
            <a:pPr algn="ctr" eaLnBrk="1" hangingPunct="1">
              <a:buFont typeface="Wingdings" panose="05000000000000000000" pitchFamily="2" charset="2"/>
              <a:buNone/>
            </a:pPr>
            <a:endParaRPr lang="en-US" altLang="en-US" sz="3600" b="1" dirty="0"/>
          </a:p>
          <a:p>
            <a:pPr eaLnBrk="1" hangingPunct="1">
              <a:buClr>
                <a:srgbClr val="FFCC00"/>
              </a:buClr>
              <a:buSzPct val="78000"/>
            </a:pPr>
            <a:r>
              <a:rPr lang="en-US" altLang="en-US" sz="3600" b="1" dirty="0"/>
              <a:t>Home 			£6,300</a:t>
            </a:r>
          </a:p>
          <a:p>
            <a:pPr eaLnBrk="1" hangingPunct="1">
              <a:buClr>
                <a:srgbClr val="FFCC00"/>
              </a:buClr>
              <a:buSzPct val="78000"/>
            </a:pPr>
            <a:r>
              <a:rPr lang="en-US" altLang="en-US" sz="3600" b="1" dirty="0"/>
              <a:t>Lodgings		£8,132</a:t>
            </a:r>
          </a:p>
          <a:p>
            <a:pPr eaLnBrk="1" hangingPunct="1">
              <a:buClr>
                <a:srgbClr val="FFCC00"/>
              </a:buClr>
              <a:buSzPct val="78000"/>
            </a:pPr>
            <a:r>
              <a:rPr lang="en-US" altLang="en-US" sz="3600" b="1" dirty="0"/>
              <a:t>London		£11,391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EE757AE6-8F64-4DA3-A040-4F805B0BCA84}" type="slidenum">
              <a:rPr lang="en-GB" altLang="en-US" sz="1400" smtClean="0"/>
              <a:pPr>
                <a:spcBef>
                  <a:spcPct val="0"/>
                </a:spcBef>
                <a:buClrTx/>
                <a:buSzTx/>
                <a:buFontTx/>
                <a:buNone/>
              </a:pPr>
              <a:t>24</a:t>
            </a:fld>
            <a:endParaRPr lang="en-GB" altLang="en-US" sz="1400"/>
          </a:p>
        </p:txBody>
      </p:sp>
      <p:sp>
        <p:nvSpPr>
          <p:cNvPr id="80898" name="Rectangle 2"/>
          <p:cNvSpPr>
            <a:spLocks noGrp="1" noChangeArrowheads="1"/>
          </p:cNvSpPr>
          <p:nvPr>
            <p:ph type="title"/>
          </p:nvPr>
        </p:nvSpPr>
        <p:spPr>
          <a:xfrm>
            <a:off x="685800" y="762000"/>
            <a:ext cx="7772400" cy="155575"/>
          </a:xfrm>
        </p:spPr>
        <p:txBody>
          <a:bodyPr/>
          <a:lstStyle/>
          <a:p>
            <a:pPr eaLnBrk="1" hangingPunct="1">
              <a:defRPr/>
            </a:pPr>
            <a:br>
              <a:rPr lang="en-GB" b="1" dirty="0"/>
            </a:br>
            <a:r>
              <a:rPr lang="en-GB" sz="4000" b="1" dirty="0"/>
              <a:t>Finance: Grants, bursaries and scholarships </a:t>
            </a:r>
            <a:br>
              <a:rPr lang="en-GB" b="1" dirty="0"/>
            </a:br>
            <a:r>
              <a:rPr lang="en-GB" b="1" dirty="0"/>
              <a:t> </a:t>
            </a:r>
          </a:p>
        </p:txBody>
      </p:sp>
      <p:sp>
        <p:nvSpPr>
          <p:cNvPr id="43012" name="Rectangle 3"/>
          <p:cNvSpPr>
            <a:spLocks noGrp="1" noChangeArrowheads="1"/>
          </p:cNvSpPr>
          <p:nvPr>
            <p:ph type="body" idx="1"/>
          </p:nvPr>
        </p:nvSpPr>
        <p:spPr>
          <a:xfrm>
            <a:off x="323850" y="1700213"/>
            <a:ext cx="8424863" cy="4395787"/>
          </a:xfrm>
        </p:spPr>
        <p:txBody>
          <a:bodyPr/>
          <a:lstStyle/>
          <a:p>
            <a:pPr marL="342900" marR="0" lvl="0" indent="-342900" algn="l" defTabSz="914400" rtl="0" eaLnBrk="1" fontAlgn="base" latinLnBrk="0" hangingPunct="1">
              <a:lnSpc>
                <a:spcPct val="90000"/>
              </a:lnSpc>
              <a:spcBef>
                <a:spcPct val="20000"/>
              </a:spcBef>
              <a:spcAft>
                <a:spcPct val="0"/>
              </a:spcAft>
              <a:buClr>
                <a:srgbClr val="3366FF"/>
              </a:buClr>
              <a:buSzPct val="80000"/>
              <a:buFont typeface="Wingdings" panose="05000000000000000000" pitchFamily="2" charset="2"/>
              <a:buNone/>
              <a:tabLst/>
              <a:defRPr/>
            </a:pPr>
            <a:r>
              <a:rPr kumimoji="0" lang="en-US" altLang="en-US" sz="3200" b="0" i="0" u="none" strike="noStrike" kern="0" cap="none" spc="0" normalizeH="0" baseline="0" noProof="0" dirty="0">
                <a:ln>
                  <a:noFill/>
                </a:ln>
                <a:solidFill>
                  <a:srgbClr val="FFFFFF"/>
                </a:solidFill>
                <a:effectLst/>
                <a:uLnTx/>
                <a:uFillTx/>
                <a:latin typeface="Times New Roman"/>
                <a:ea typeface="+mn-ea"/>
                <a:cs typeface="+mn-cs"/>
              </a:rPr>
              <a:t>In Queen’s University, </a:t>
            </a:r>
            <a:r>
              <a:rPr kumimoji="0" lang="en-GB" altLang="en-US" sz="3200" b="0" i="0" u="none" strike="noStrike" kern="0" cap="none" spc="0" normalizeH="0" baseline="0" noProof="0" dirty="0">
                <a:ln>
                  <a:noFill/>
                </a:ln>
                <a:solidFill>
                  <a:srgbClr val="FFFFFF"/>
                </a:solidFill>
                <a:effectLst/>
                <a:uLnTx/>
                <a:uFillTx/>
                <a:latin typeface="Times New Roman"/>
                <a:ea typeface="+mn-ea"/>
                <a:cs typeface="+mn-cs"/>
              </a:rPr>
              <a:t>new students can compete to receive one (or more) of eight awards worth between £600 to £2,400.</a:t>
            </a:r>
          </a:p>
          <a:p>
            <a:pPr eaLnBrk="1" hangingPunct="1">
              <a:lnSpc>
                <a:spcPct val="90000"/>
              </a:lnSpc>
              <a:buFont typeface="Wingdings" panose="05000000000000000000" pitchFamily="2" charset="2"/>
              <a:buNone/>
            </a:pPr>
            <a:endParaRPr lang="en-GB" altLang="en-US" dirty="0"/>
          </a:p>
          <a:p>
            <a:pPr marL="0" indent="0">
              <a:buNone/>
            </a:pPr>
            <a:r>
              <a:rPr lang="en-GB" altLang="en-US" dirty="0"/>
              <a:t>Ulster university also have a range of Scholarships available. Some are for students who get high grades and others are for students in financial need.</a:t>
            </a:r>
          </a:p>
          <a:p>
            <a:pPr eaLnBrk="1" hangingPunct="1">
              <a:lnSpc>
                <a:spcPct val="90000"/>
              </a:lnSpc>
              <a:buFont typeface="Wingdings" panose="05000000000000000000" pitchFamily="2" charset="2"/>
              <a:buNone/>
            </a:pPr>
            <a:endParaRPr lang="en-US" altLang="en-US" sz="3600" dirty="0"/>
          </a:p>
          <a:p>
            <a:pPr eaLnBrk="1" hangingPunct="1">
              <a:lnSpc>
                <a:spcPct val="90000"/>
              </a:lnSpc>
              <a:buFont typeface="Wingdings" panose="05000000000000000000" pitchFamily="2" charset="2"/>
              <a:buNone/>
            </a:pPr>
            <a:endParaRPr lang="en-GB" alt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t>Finance</a:t>
            </a:r>
          </a:p>
        </p:txBody>
      </p:sp>
      <p:sp>
        <p:nvSpPr>
          <p:cNvPr id="19459" name="Content Placeholder 2"/>
          <p:cNvSpPr>
            <a:spLocks noGrp="1"/>
          </p:cNvSpPr>
          <p:nvPr>
            <p:ph idx="1"/>
          </p:nvPr>
        </p:nvSpPr>
        <p:spPr/>
        <p:txBody>
          <a:bodyPr/>
          <a:lstStyle/>
          <a:p>
            <a:pPr>
              <a:buClr>
                <a:srgbClr val="FFCC00"/>
              </a:buClr>
              <a:defRPr/>
            </a:pPr>
            <a:r>
              <a:rPr lang="en-GB" dirty="0"/>
              <a:t>Must apply to Education Authority to be eligible for any grant or loan in UK or Republic of Ireland.</a:t>
            </a:r>
          </a:p>
          <a:p>
            <a:pPr>
              <a:buClr>
                <a:srgbClr val="FFCC00"/>
              </a:buClr>
              <a:defRPr/>
            </a:pPr>
            <a:endParaRPr lang="en-GB" dirty="0"/>
          </a:p>
          <a:p>
            <a:pPr>
              <a:buClr>
                <a:srgbClr val="FFCC00"/>
              </a:buClr>
              <a:defRPr/>
            </a:pPr>
            <a:r>
              <a:rPr lang="en-GB" b="1" dirty="0"/>
              <a:t>All applications made at</a:t>
            </a:r>
            <a:r>
              <a:rPr lang="en-GB" dirty="0"/>
              <a:t>: </a:t>
            </a:r>
            <a:r>
              <a:rPr lang="en-GB" altLang="en-US" dirty="0"/>
              <a:t>www.studentfinanceni.co.uk</a:t>
            </a:r>
          </a:p>
          <a:p>
            <a:pPr>
              <a:defRPr/>
            </a:pPr>
            <a:endParaRPr lang="en-GB" dirty="0"/>
          </a:p>
          <a:p>
            <a:pPr>
              <a:defRPr/>
            </a:pPr>
            <a:endParaRPr lang="en-GB" dirty="0"/>
          </a:p>
          <a:p>
            <a:pPr>
              <a:defRPr/>
            </a:pPr>
            <a:endParaRPr lang="en-GB" dirty="0"/>
          </a:p>
          <a:p>
            <a:pPr marL="0" indent="0">
              <a:buFont typeface="Wingdings" panose="05000000000000000000" pitchFamily="2" charset="2"/>
              <a:buNone/>
              <a:defRPr/>
            </a:pPr>
            <a:endParaRPr lang="en-GB" dirty="0"/>
          </a:p>
          <a:p>
            <a:pPr marL="0" indent="0">
              <a:buFont typeface="Wingdings" panose="05000000000000000000" pitchFamily="2" charset="2"/>
              <a:buNone/>
              <a:defRPr/>
            </a:pPr>
            <a:endParaRPr lang="en-GB" dirty="0"/>
          </a:p>
        </p:txBody>
      </p:sp>
      <p:sp>
        <p:nvSpPr>
          <p:cNvPr id="45060" name="Slide Number Placeholder 3"/>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BF0EDA44-A782-46B6-ACF4-FC7075FD8A6C}" type="slidenum">
              <a:rPr lang="en-GB" altLang="en-US" sz="1400" smtClean="0"/>
              <a:pPr>
                <a:spcBef>
                  <a:spcPct val="0"/>
                </a:spcBef>
                <a:buClrTx/>
                <a:buSzTx/>
                <a:buFontTx/>
                <a:buNone/>
              </a:pPr>
              <a:t>25</a:t>
            </a:fld>
            <a:endParaRPr lang="en-GB"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3C1F4DE4-0930-4192-AB7E-981863A5DCDC}" type="slidenum">
              <a:rPr lang="en-GB" altLang="en-US" sz="1400" smtClean="0"/>
              <a:pPr>
                <a:spcBef>
                  <a:spcPct val="0"/>
                </a:spcBef>
                <a:buClrTx/>
                <a:buSzTx/>
                <a:buFontTx/>
                <a:buNone/>
              </a:pPr>
              <a:t>26</a:t>
            </a:fld>
            <a:endParaRPr lang="en-GB" altLang="en-US" sz="1400"/>
          </a:p>
        </p:txBody>
      </p:sp>
      <p:sp>
        <p:nvSpPr>
          <p:cNvPr id="74754" name="Rectangle 2"/>
          <p:cNvSpPr>
            <a:spLocks noGrp="1" noChangeArrowheads="1"/>
          </p:cNvSpPr>
          <p:nvPr>
            <p:ph type="title"/>
          </p:nvPr>
        </p:nvSpPr>
        <p:spPr>
          <a:xfrm>
            <a:off x="685800" y="549275"/>
            <a:ext cx="7848600" cy="1431925"/>
          </a:xfrm>
        </p:spPr>
        <p:txBody>
          <a:bodyPr/>
          <a:lstStyle/>
          <a:p>
            <a:pPr eaLnBrk="1" hangingPunct="1">
              <a:defRPr/>
            </a:pPr>
            <a:r>
              <a:rPr lang="en-US" sz="3600" b="1" dirty="0">
                <a:solidFill>
                  <a:srgbClr val="FFCC00"/>
                </a:solidFill>
              </a:rPr>
              <a:t>Republic of Ireland: Fees</a:t>
            </a:r>
            <a:br>
              <a:rPr lang="en-US" sz="3600" b="1" dirty="0">
                <a:solidFill>
                  <a:srgbClr val="FF9900"/>
                </a:solidFill>
              </a:rPr>
            </a:br>
            <a:endParaRPr lang="en-US" sz="3600" b="1" dirty="0">
              <a:solidFill>
                <a:srgbClr val="FF9900"/>
              </a:solidFill>
            </a:endParaRPr>
          </a:p>
        </p:txBody>
      </p:sp>
      <p:sp>
        <p:nvSpPr>
          <p:cNvPr id="47108" name="Rectangle 3"/>
          <p:cNvSpPr>
            <a:spLocks noGrp="1" noChangeArrowheads="1"/>
          </p:cNvSpPr>
          <p:nvPr>
            <p:ph type="body" idx="1"/>
          </p:nvPr>
        </p:nvSpPr>
        <p:spPr>
          <a:xfrm>
            <a:off x="323850" y="1628775"/>
            <a:ext cx="8640763" cy="4968875"/>
          </a:xfrm>
          <a:noFill/>
        </p:spPr>
        <p:txBody>
          <a:bodyPr lIns="92075" tIns="46038" rIns="92075" bIns="46038"/>
          <a:lstStyle/>
          <a:p>
            <a:pPr eaLnBrk="1" hangingPunct="1">
              <a:buClr>
                <a:srgbClr val="FFCC00"/>
              </a:buClr>
            </a:pPr>
            <a:r>
              <a:rPr lang="en-US" altLang="en-US" dirty="0"/>
              <a:t>Currently no tuition fees</a:t>
            </a:r>
          </a:p>
          <a:p>
            <a:pPr eaLnBrk="1" hangingPunct="1">
              <a:buClr>
                <a:srgbClr val="FFCC00"/>
              </a:buClr>
            </a:pPr>
            <a:r>
              <a:rPr lang="en-US" altLang="en-US" dirty="0"/>
              <a:t>Student Contribution fee 3,000 euros 2025-26</a:t>
            </a:r>
          </a:p>
          <a:p>
            <a:pPr eaLnBrk="1" hangingPunct="1">
              <a:buClr>
                <a:srgbClr val="FFCC00"/>
              </a:buClr>
            </a:pPr>
            <a:r>
              <a:rPr lang="en-US" altLang="en-US" dirty="0"/>
              <a:t>Funded by student loan</a:t>
            </a:r>
          </a:p>
          <a:p>
            <a:pPr eaLnBrk="1" hangingPunct="1">
              <a:buClr>
                <a:srgbClr val="FFCC00"/>
              </a:buClr>
            </a:pPr>
            <a:r>
              <a:rPr lang="en-GB" altLang="en-US" dirty="0"/>
              <a:t>Apply through EA as before</a:t>
            </a:r>
          </a:p>
          <a:p>
            <a:pPr eaLnBrk="1" hangingPunct="1">
              <a:buClr>
                <a:srgbClr val="FFCC00"/>
              </a:buClr>
            </a:pPr>
            <a:r>
              <a:rPr lang="en-GB" altLang="en-US" dirty="0"/>
              <a:t>Not means tested</a:t>
            </a:r>
          </a:p>
          <a:p>
            <a:pPr eaLnBrk="1" hangingPunct="1">
              <a:buClr>
                <a:srgbClr val="FFCC00"/>
              </a:buClr>
            </a:pPr>
            <a:r>
              <a:rPr lang="en-GB" altLang="en-US" dirty="0"/>
              <a:t>Contribution Fee Loan available</a:t>
            </a:r>
          </a:p>
          <a:p>
            <a:pPr eaLnBrk="1" hangingPunct="1">
              <a:buClr>
                <a:srgbClr val="FFCC00"/>
              </a:buClr>
            </a:pPr>
            <a:r>
              <a:rPr lang="en-GB" altLang="en-US" dirty="0"/>
              <a:t>Repayable</a:t>
            </a:r>
          </a:p>
          <a:p>
            <a:pPr eaLnBrk="1" hangingPunct="1">
              <a:buClr>
                <a:srgbClr val="FFCC00"/>
              </a:buClr>
            </a:pPr>
            <a:r>
              <a:rPr lang="en-GB" altLang="en-US" dirty="0"/>
              <a:t>SUSI funding</a:t>
            </a:r>
          </a:p>
          <a:p>
            <a:pPr eaLnBrk="1" hangingPunct="1"/>
            <a:endParaRPr lang="en-US" altLang="en-US" sz="4000" dirty="0"/>
          </a:p>
          <a:p>
            <a:pPr eaLnBrk="1" hangingPunct="1"/>
            <a:endParaRPr lang="en-US" altLang="en-US" sz="4000" dirty="0"/>
          </a:p>
          <a:p>
            <a:pPr eaLnBrk="1" hangingPunct="1">
              <a:buFont typeface="Wingdings" panose="05000000000000000000" pitchFamily="2" charset="2"/>
              <a:buNone/>
            </a:pPr>
            <a:endParaRPr lang="en-US" alt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A6FF-C387-13AD-C336-F6532A1CEB77}"/>
              </a:ext>
            </a:extLst>
          </p:cNvPr>
          <p:cNvSpPr>
            <a:spLocks noGrp="1"/>
          </p:cNvSpPr>
          <p:nvPr>
            <p:ph type="title"/>
          </p:nvPr>
        </p:nvSpPr>
        <p:spPr/>
        <p:txBody>
          <a:bodyPr/>
          <a:lstStyle/>
          <a:p>
            <a:r>
              <a:rPr lang="en-GB" b="1" dirty="0">
                <a:effectLst/>
                <a:latin typeface="+mn-lt"/>
              </a:rPr>
              <a:t>Medicine and Dentistry</a:t>
            </a:r>
          </a:p>
        </p:txBody>
      </p:sp>
      <p:sp>
        <p:nvSpPr>
          <p:cNvPr id="3" name="Content Placeholder 2">
            <a:extLst>
              <a:ext uri="{FF2B5EF4-FFF2-40B4-BE49-F238E27FC236}">
                <a16:creationId xmlns:a16="http://schemas.microsoft.com/office/drawing/2014/main" id="{8A74E9D1-52C7-B042-FD79-2DE4578F2704}"/>
              </a:ext>
            </a:extLst>
          </p:cNvPr>
          <p:cNvSpPr>
            <a:spLocks noGrp="1"/>
          </p:cNvSpPr>
          <p:nvPr>
            <p:ph idx="1"/>
          </p:nvPr>
        </p:nvSpPr>
        <p:spPr/>
        <p:txBody>
          <a:bodyPr/>
          <a:lstStyle/>
          <a:p>
            <a:r>
              <a:rPr lang="en-GB" sz="4000" dirty="0" err="1"/>
              <a:t>DoH</a:t>
            </a:r>
            <a:r>
              <a:rPr lang="en-GB" sz="4000" dirty="0"/>
              <a:t> bursary in year 5+ of study anywhere in UK</a:t>
            </a:r>
          </a:p>
          <a:p>
            <a:endParaRPr lang="en-GB" sz="4000" dirty="0"/>
          </a:p>
          <a:p>
            <a:r>
              <a:rPr lang="en-GB" sz="4000" dirty="0"/>
              <a:t>Years 1-4 have the same finance arrangements as for any other higher education student.</a:t>
            </a:r>
          </a:p>
        </p:txBody>
      </p:sp>
      <p:sp>
        <p:nvSpPr>
          <p:cNvPr id="4" name="Slide Number Placeholder 3">
            <a:extLst>
              <a:ext uri="{FF2B5EF4-FFF2-40B4-BE49-F238E27FC236}">
                <a16:creationId xmlns:a16="http://schemas.microsoft.com/office/drawing/2014/main" id="{E0BD81BB-F8B0-2A08-51F7-1D5B07D783EC}"/>
              </a:ext>
            </a:extLst>
          </p:cNvPr>
          <p:cNvSpPr>
            <a:spLocks noGrp="1"/>
          </p:cNvSpPr>
          <p:nvPr>
            <p:ph type="sldNum" sz="quarter" idx="12"/>
          </p:nvPr>
        </p:nvSpPr>
        <p:spPr/>
        <p:txBody>
          <a:bodyPr/>
          <a:lstStyle/>
          <a:p>
            <a:pPr>
              <a:defRPr/>
            </a:pPr>
            <a:fld id="{BAC9D2AA-FE07-40E3-A214-B404B83CBD42}" type="slidenum">
              <a:rPr lang="en-GB" altLang="en-US" smtClean="0"/>
              <a:pPr>
                <a:defRPr/>
              </a:pPr>
              <a:t>27</a:t>
            </a:fld>
            <a:endParaRPr lang="en-GB" altLang="en-US"/>
          </a:p>
        </p:txBody>
      </p:sp>
    </p:spTree>
    <p:extLst>
      <p:ext uri="{BB962C8B-B14F-4D97-AF65-F5344CB8AC3E}">
        <p14:creationId xmlns:p14="http://schemas.microsoft.com/office/powerpoint/2010/main" val="1947111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Grp="1" noChangeArrowheads="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EA9EC4EE-37BE-4BF0-8433-5010819E1C09}" type="slidenum">
              <a:rPr lang="en-GB" altLang="en-US" sz="1400" smtClean="0"/>
              <a:pPr>
                <a:spcBef>
                  <a:spcPct val="0"/>
                </a:spcBef>
                <a:buClrTx/>
                <a:buSzTx/>
                <a:buFontTx/>
                <a:buNone/>
              </a:pPr>
              <a:t>28</a:t>
            </a:fld>
            <a:endParaRPr lang="en-GB" altLang="en-US" sz="1400"/>
          </a:p>
        </p:txBody>
      </p:sp>
      <p:sp>
        <p:nvSpPr>
          <p:cNvPr id="44034" name="Rectangle 2"/>
          <p:cNvSpPr>
            <a:spLocks noGrp="1" noChangeArrowheads="1"/>
          </p:cNvSpPr>
          <p:nvPr>
            <p:ph type="ctrTitle"/>
          </p:nvPr>
        </p:nvSpPr>
        <p:spPr>
          <a:xfrm>
            <a:off x="685800" y="-381000"/>
            <a:ext cx="8062913" cy="1362075"/>
          </a:xfrm>
        </p:spPr>
        <p:txBody>
          <a:bodyPr/>
          <a:lstStyle/>
          <a:p>
            <a:pPr algn="l" eaLnBrk="1" hangingPunct="1">
              <a:defRPr/>
            </a:pPr>
            <a:r>
              <a:rPr lang="en-GB" b="1" dirty="0"/>
              <a:t>Health Professional Courses</a:t>
            </a:r>
          </a:p>
        </p:txBody>
      </p:sp>
      <p:sp>
        <p:nvSpPr>
          <p:cNvPr id="51204" name="Rectangle 3"/>
          <p:cNvSpPr>
            <a:spLocks noGrp="1" noChangeArrowheads="1"/>
          </p:cNvSpPr>
          <p:nvPr>
            <p:ph type="subTitle" idx="1"/>
          </p:nvPr>
        </p:nvSpPr>
        <p:spPr>
          <a:xfrm>
            <a:off x="396875" y="1017588"/>
            <a:ext cx="8640763" cy="5688012"/>
          </a:xfrm>
        </p:spPr>
        <p:txBody>
          <a:bodyPr/>
          <a:lstStyle/>
          <a:p>
            <a:pPr algn="l" eaLnBrk="1" hangingPunct="1">
              <a:defRPr/>
            </a:pPr>
            <a:endParaRPr lang="en-GB" altLang="en-US" sz="2400" dirty="0"/>
          </a:p>
          <a:p>
            <a:pPr algn="l" eaLnBrk="1" hangingPunct="1">
              <a:defRPr/>
            </a:pPr>
            <a:endParaRPr lang="en-GB" altLang="en-US" sz="2400" dirty="0"/>
          </a:p>
          <a:p>
            <a:pPr algn="l" eaLnBrk="1" hangingPunct="1">
              <a:defRPr/>
            </a:pPr>
            <a:r>
              <a:rPr lang="en-GB" altLang="en-US" dirty="0"/>
              <a:t>Physiotherapy, Occupational Therapy, Chiropody, Dental Hygiene/Therapy, Orthoptics, Radiography, Speech and Language Therapy, Paramedic Science, Podiatry or Dietetics:</a:t>
            </a:r>
          </a:p>
          <a:p>
            <a:pPr marL="571500" indent="-571500" algn="l" eaLnBrk="1" hangingPunct="1">
              <a:buClr>
                <a:srgbClr val="FFCC00"/>
              </a:buClr>
              <a:buFont typeface="Arial" panose="020B0604020202020204" pitchFamily="34" charset="0"/>
              <a:buChar char="•"/>
              <a:defRPr/>
            </a:pPr>
            <a:r>
              <a:rPr lang="en-GB" altLang="en-US" sz="3600" dirty="0"/>
              <a:t>Income assessed bursary </a:t>
            </a:r>
          </a:p>
          <a:p>
            <a:pPr marL="571500" indent="-571500" algn="l" eaLnBrk="1" hangingPunct="1">
              <a:buClr>
                <a:srgbClr val="FFCC00"/>
              </a:buClr>
              <a:buFont typeface="Arial" panose="020B0604020202020204" pitchFamily="34" charset="0"/>
              <a:buChar char="•"/>
              <a:defRPr/>
            </a:pPr>
            <a:r>
              <a:rPr lang="en-GB" altLang="en-US" sz="3600" dirty="0"/>
              <a:t>Tuition fees paid</a:t>
            </a:r>
          </a:p>
          <a:p>
            <a:pPr marL="571500" indent="-571500" algn="l" eaLnBrk="1" hangingPunct="1">
              <a:buClr>
                <a:srgbClr val="FFCC00"/>
              </a:buClr>
              <a:buFont typeface="Arial" panose="020B0604020202020204" pitchFamily="34" charset="0"/>
              <a:buChar char="•"/>
              <a:defRPr/>
            </a:pPr>
            <a:r>
              <a:rPr lang="en-GB" altLang="en-US" sz="3600" dirty="0"/>
              <a:t>NI and Wales institutions only (Commit to working in Wales for 2 years)</a:t>
            </a:r>
          </a:p>
          <a:p>
            <a:pPr algn="l" eaLnBrk="1" hangingPunct="1">
              <a:defRPr/>
            </a:pPr>
            <a:endParaRPr lang="en-GB" altLang="en-US" sz="3600" dirty="0"/>
          </a:p>
          <a:p>
            <a:pPr algn="l" eaLnBrk="1" hangingPunct="1">
              <a:defRPr/>
            </a:pPr>
            <a:endParaRPr lang="en-GB" alt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B629E507-2804-40A0-B8F0-3887DA264397}" type="slidenum">
              <a:rPr lang="en-GB" altLang="en-US" sz="1400" smtClean="0"/>
              <a:pPr>
                <a:spcBef>
                  <a:spcPct val="0"/>
                </a:spcBef>
                <a:buClrTx/>
                <a:buSzTx/>
                <a:buFontTx/>
                <a:buNone/>
              </a:pPr>
              <a:t>29</a:t>
            </a:fld>
            <a:endParaRPr lang="en-GB" altLang="en-US" sz="1400"/>
          </a:p>
        </p:txBody>
      </p:sp>
      <p:sp>
        <p:nvSpPr>
          <p:cNvPr id="81922" name="Rectangle 2"/>
          <p:cNvSpPr>
            <a:spLocks noGrp="1" noChangeArrowheads="1"/>
          </p:cNvSpPr>
          <p:nvPr>
            <p:ph type="title"/>
          </p:nvPr>
        </p:nvSpPr>
        <p:spPr>
          <a:xfrm>
            <a:off x="685800" y="188913"/>
            <a:ext cx="7772400" cy="1152525"/>
          </a:xfrm>
        </p:spPr>
        <p:txBody>
          <a:bodyPr/>
          <a:lstStyle/>
          <a:p>
            <a:pPr eaLnBrk="1" hangingPunct="1">
              <a:defRPr/>
            </a:pPr>
            <a:r>
              <a:rPr lang="en-GB" b="1" dirty="0"/>
              <a:t>Nursing and Midwifery</a:t>
            </a:r>
          </a:p>
        </p:txBody>
      </p:sp>
      <p:sp>
        <p:nvSpPr>
          <p:cNvPr id="57348" name="Rectangle 3"/>
          <p:cNvSpPr>
            <a:spLocks noGrp="1" noChangeArrowheads="1"/>
          </p:cNvSpPr>
          <p:nvPr>
            <p:ph type="body" idx="1"/>
          </p:nvPr>
        </p:nvSpPr>
        <p:spPr>
          <a:xfrm>
            <a:off x="685800" y="1636713"/>
            <a:ext cx="7918648" cy="4611687"/>
          </a:xfrm>
        </p:spPr>
        <p:txBody>
          <a:bodyPr/>
          <a:lstStyle/>
          <a:p>
            <a:pPr eaLnBrk="1" hangingPunct="1">
              <a:lnSpc>
                <a:spcPct val="150000"/>
              </a:lnSpc>
              <a:buClr>
                <a:srgbClr val="FFCC00"/>
              </a:buClr>
              <a:defRPr/>
            </a:pPr>
            <a:r>
              <a:rPr lang="en-GB" altLang="en-US" sz="4000" dirty="0"/>
              <a:t>Tuition fees paid</a:t>
            </a:r>
          </a:p>
          <a:p>
            <a:pPr eaLnBrk="1" hangingPunct="1">
              <a:lnSpc>
                <a:spcPct val="150000"/>
              </a:lnSpc>
              <a:buClr>
                <a:srgbClr val="FFCC00"/>
              </a:buClr>
              <a:defRPr/>
            </a:pPr>
            <a:r>
              <a:rPr lang="en-GB" altLang="en-US" sz="4000" dirty="0"/>
              <a:t>Means tested </a:t>
            </a:r>
            <a:r>
              <a:rPr lang="en-GB" altLang="en-US" sz="4000" dirty="0" err="1"/>
              <a:t>DoH</a:t>
            </a:r>
            <a:r>
              <a:rPr lang="en-GB" altLang="en-US" sz="4000" dirty="0"/>
              <a:t> bursary (£5,165)</a:t>
            </a:r>
          </a:p>
          <a:p>
            <a:pPr eaLnBrk="1" hangingPunct="1">
              <a:lnSpc>
                <a:spcPct val="150000"/>
              </a:lnSpc>
              <a:buClr>
                <a:srgbClr val="FFCC00"/>
              </a:buClr>
              <a:defRPr/>
            </a:pPr>
            <a:r>
              <a:rPr lang="en-GB" altLang="en-US" sz="4000" dirty="0"/>
              <a:t>NI and Wales only (Commit to working in Wales for 2 years)</a:t>
            </a:r>
          </a:p>
          <a:p>
            <a:pPr marL="0" indent="0" eaLnBrk="1" hangingPunct="1">
              <a:buFont typeface="Wingdings" panose="05000000000000000000" pitchFamily="2" charset="2"/>
              <a:buNone/>
              <a:defRPr/>
            </a:pPr>
            <a:endParaRPr lang="en-GB" altLang="en-US" sz="4000" dirty="0"/>
          </a:p>
          <a:p>
            <a:pPr eaLnBrk="1" hangingPunct="1">
              <a:buFont typeface="Wingdings" panose="05000000000000000000" pitchFamily="2" charset="2"/>
              <a:buNone/>
              <a:defRPr/>
            </a:pPr>
            <a:endParaRPr lang="en-GB" alt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D2776C03-D010-44FF-BB66-3CA8B51BA37C}" type="slidenum">
              <a:rPr lang="en-GB" altLang="en-US" sz="1400" smtClean="0"/>
              <a:pPr>
                <a:spcBef>
                  <a:spcPct val="0"/>
                </a:spcBef>
                <a:buClrTx/>
                <a:buSzTx/>
                <a:buFontTx/>
                <a:buNone/>
              </a:pPr>
              <a:t>3</a:t>
            </a:fld>
            <a:endParaRPr lang="en-GB" altLang="en-US" sz="1400"/>
          </a:p>
        </p:txBody>
      </p:sp>
      <p:sp>
        <p:nvSpPr>
          <p:cNvPr id="88066" name="Rectangle 2"/>
          <p:cNvSpPr>
            <a:spLocks noGrp="1" noChangeArrowheads="1"/>
          </p:cNvSpPr>
          <p:nvPr>
            <p:ph type="ctrTitle"/>
          </p:nvPr>
        </p:nvSpPr>
        <p:spPr>
          <a:xfrm>
            <a:off x="681988" y="350041"/>
            <a:ext cx="7772400" cy="1134744"/>
          </a:xfrm>
        </p:spPr>
        <p:txBody>
          <a:bodyPr/>
          <a:lstStyle/>
          <a:p>
            <a:pPr eaLnBrk="1" hangingPunct="1">
              <a:defRPr/>
            </a:pPr>
            <a:r>
              <a:rPr lang="en-GB" sz="3600" b="1" dirty="0"/>
              <a:t>UCAS</a:t>
            </a:r>
          </a:p>
        </p:txBody>
      </p:sp>
      <p:sp>
        <p:nvSpPr>
          <p:cNvPr id="8196" name="Rectangle 3"/>
          <p:cNvSpPr>
            <a:spLocks noGrp="1" noChangeArrowheads="1"/>
          </p:cNvSpPr>
          <p:nvPr>
            <p:ph type="subTitle" idx="1"/>
          </p:nvPr>
        </p:nvSpPr>
        <p:spPr>
          <a:xfrm>
            <a:off x="457200" y="1905000"/>
            <a:ext cx="8229600" cy="4343400"/>
          </a:xfrm>
        </p:spPr>
        <p:txBody>
          <a:bodyPr/>
          <a:lstStyle/>
          <a:p>
            <a:pPr eaLnBrk="1" hangingPunct="1">
              <a:lnSpc>
                <a:spcPct val="80000"/>
              </a:lnSpc>
              <a:defRPr/>
            </a:pPr>
            <a:r>
              <a:rPr lang="en-GB" altLang="en-US" sz="2800" dirty="0"/>
              <a:t> </a:t>
            </a:r>
            <a:r>
              <a:rPr lang="en-GB" altLang="en-US" sz="3600" dirty="0"/>
              <a:t>University &amp; Colleges Application System </a:t>
            </a:r>
            <a:endParaRPr lang="en-GB" b="1" dirty="0"/>
          </a:p>
          <a:p>
            <a:pPr marL="457200" indent="-457200" eaLnBrk="1" hangingPunct="1">
              <a:lnSpc>
                <a:spcPct val="80000"/>
              </a:lnSpc>
              <a:buFontTx/>
              <a:buChar char="-"/>
              <a:defRPr/>
            </a:pPr>
            <a:endParaRPr lang="en-GB" altLang="en-US" dirty="0"/>
          </a:p>
          <a:p>
            <a:pPr algn="l" eaLnBrk="1" hangingPunct="1">
              <a:lnSpc>
                <a:spcPct val="80000"/>
              </a:lnSpc>
              <a:buClr>
                <a:srgbClr val="FFCC00"/>
              </a:buClr>
              <a:buFont typeface="Wingdings" pitchFamily="2" charset="2"/>
              <a:buChar char="l"/>
              <a:defRPr/>
            </a:pPr>
            <a:r>
              <a:rPr lang="en-GB" altLang="en-US" dirty="0"/>
              <a:t>Universities in N.I. – QUB and UU  </a:t>
            </a:r>
          </a:p>
          <a:p>
            <a:pPr algn="l" eaLnBrk="1" hangingPunct="1">
              <a:lnSpc>
                <a:spcPct val="80000"/>
              </a:lnSpc>
              <a:buClr>
                <a:srgbClr val="FFCC00"/>
              </a:buClr>
              <a:buFont typeface="Wingdings" pitchFamily="2" charset="2"/>
              <a:buChar char="l"/>
              <a:defRPr/>
            </a:pPr>
            <a:r>
              <a:rPr lang="en-GB" altLang="en-US" dirty="0"/>
              <a:t>England</a:t>
            </a:r>
          </a:p>
          <a:p>
            <a:pPr algn="l" eaLnBrk="1" hangingPunct="1">
              <a:lnSpc>
                <a:spcPct val="80000"/>
              </a:lnSpc>
              <a:buClr>
                <a:srgbClr val="FFCC00"/>
              </a:buClr>
              <a:buFont typeface="Wingdings" pitchFamily="2" charset="2"/>
              <a:buChar char="l"/>
              <a:defRPr/>
            </a:pPr>
            <a:r>
              <a:rPr lang="en-GB" altLang="en-US" dirty="0"/>
              <a:t>Scotland </a:t>
            </a:r>
          </a:p>
          <a:p>
            <a:pPr algn="l" eaLnBrk="1" hangingPunct="1">
              <a:lnSpc>
                <a:spcPct val="80000"/>
              </a:lnSpc>
              <a:buClr>
                <a:srgbClr val="FFCC00"/>
              </a:buClr>
              <a:buFont typeface="Wingdings" pitchFamily="2" charset="2"/>
              <a:buChar char="l"/>
              <a:defRPr/>
            </a:pPr>
            <a:r>
              <a:rPr lang="en-GB" altLang="en-US" dirty="0"/>
              <a:t>Wales </a:t>
            </a:r>
          </a:p>
          <a:p>
            <a:pPr algn="l" eaLnBrk="1" hangingPunct="1">
              <a:lnSpc>
                <a:spcPct val="80000"/>
              </a:lnSpc>
              <a:defRPr/>
            </a:pPr>
            <a:endParaRPr lang="en-GB" altLang="en-US" dirty="0"/>
          </a:p>
          <a:p>
            <a:pPr eaLnBrk="1" hangingPunct="1">
              <a:lnSpc>
                <a:spcPct val="80000"/>
              </a:lnSpc>
              <a:defRPr/>
            </a:pPr>
            <a:endParaRPr lang="en-GB" altLang="en-US" dirty="0"/>
          </a:p>
          <a:p>
            <a:pPr eaLnBrk="1" hangingPunct="1">
              <a:lnSpc>
                <a:spcPct val="80000"/>
              </a:lnSpc>
              <a:defRPr/>
            </a:pPr>
            <a:endParaRPr lang="en-GB"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F61DCF98-914C-4AAC-8F9E-702760092D30}" type="slidenum">
              <a:rPr lang="en-GB" altLang="en-US" sz="1400" smtClean="0"/>
              <a:pPr>
                <a:spcBef>
                  <a:spcPct val="0"/>
                </a:spcBef>
                <a:buClrTx/>
                <a:buSzTx/>
                <a:buFontTx/>
                <a:buNone/>
              </a:pPr>
              <a:t>30</a:t>
            </a:fld>
            <a:endParaRPr lang="en-GB" altLang="en-US" sz="1400"/>
          </a:p>
        </p:txBody>
      </p:sp>
      <p:sp>
        <p:nvSpPr>
          <p:cNvPr id="2" name="Rectangle 2"/>
          <p:cNvSpPr>
            <a:spLocks noGrp="1" noChangeArrowheads="1"/>
          </p:cNvSpPr>
          <p:nvPr>
            <p:ph type="title"/>
          </p:nvPr>
        </p:nvSpPr>
        <p:spPr>
          <a:xfrm>
            <a:off x="703263" y="549275"/>
            <a:ext cx="7772400" cy="609600"/>
          </a:xfrm>
        </p:spPr>
        <p:txBody>
          <a:bodyPr/>
          <a:lstStyle/>
          <a:p>
            <a:pPr eaLnBrk="1" hangingPunct="1">
              <a:defRPr/>
            </a:pPr>
            <a:r>
              <a:rPr lang="en-GB" b="1" dirty="0"/>
              <a:t>Social Work</a:t>
            </a:r>
          </a:p>
        </p:txBody>
      </p:sp>
      <p:sp>
        <p:nvSpPr>
          <p:cNvPr id="53252" name="Rectangle 3"/>
          <p:cNvSpPr>
            <a:spLocks noGrp="1" noChangeArrowheads="1"/>
          </p:cNvSpPr>
          <p:nvPr>
            <p:ph type="body" idx="1"/>
          </p:nvPr>
        </p:nvSpPr>
        <p:spPr>
          <a:xfrm>
            <a:off x="323850" y="1773238"/>
            <a:ext cx="8496300" cy="4932362"/>
          </a:xfrm>
        </p:spPr>
        <p:txBody>
          <a:bodyPr/>
          <a:lstStyle/>
          <a:p>
            <a:pPr eaLnBrk="1" hangingPunct="1">
              <a:buClr>
                <a:schemeClr val="tx2"/>
              </a:buClr>
            </a:pPr>
            <a:r>
              <a:rPr lang="en-GB" altLang="en-US" dirty="0"/>
              <a:t>Students studying social work in NI will get extra funding from DHSS</a:t>
            </a:r>
          </a:p>
          <a:p>
            <a:pPr eaLnBrk="1" hangingPunct="1">
              <a:buClr>
                <a:schemeClr val="tx2"/>
              </a:buClr>
            </a:pPr>
            <a:endParaRPr lang="en-GB" altLang="en-US" dirty="0"/>
          </a:p>
          <a:p>
            <a:pPr eaLnBrk="1" hangingPunct="1">
              <a:buClr>
                <a:srgbClr val="FFCC00"/>
              </a:buClr>
            </a:pPr>
            <a:r>
              <a:rPr lang="en-GB" altLang="en-US" dirty="0"/>
              <a:t>DHSS – non means-tested bursary, contribution to work based learning expenses </a:t>
            </a:r>
          </a:p>
          <a:p>
            <a:pPr eaLnBrk="1" hangingPunct="1">
              <a:buClr>
                <a:srgbClr val="FFCC00"/>
              </a:buClr>
            </a:pPr>
            <a:endParaRPr lang="en-GB" altLang="en-US" dirty="0"/>
          </a:p>
          <a:p>
            <a:pPr eaLnBrk="1" hangingPunct="1">
              <a:lnSpc>
                <a:spcPct val="150000"/>
              </a:lnSpc>
              <a:buClr>
                <a:srgbClr val="FFCC00"/>
              </a:buClr>
            </a:pPr>
            <a:r>
              <a:rPr lang="en-GB" altLang="en-US" dirty="0"/>
              <a:t>NI ONLY</a:t>
            </a:r>
            <a:endParaRPr lang="en-GB" altLang="en-US" dirty="0">
              <a:solidFill>
                <a:srgbClr val="FF0066"/>
              </a:solidFill>
            </a:endParaRPr>
          </a:p>
          <a:p>
            <a:pPr eaLnBrk="1" hangingPunct="1">
              <a:buFont typeface="Wingdings" panose="05000000000000000000" pitchFamily="2" charset="2"/>
              <a:buNone/>
            </a:pPr>
            <a:endParaRPr lang="en-GB"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9"/>
          <p:cNvSpPr>
            <a:spLocks noGrp="1" noChangeArrowheads="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1C7F0B9D-4969-49F3-B96C-5E79764EF653}" type="slidenum">
              <a:rPr lang="en-GB" altLang="en-US" sz="1400" smtClean="0"/>
              <a:pPr>
                <a:spcBef>
                  <a:spcPct val="0"/>
                </a:spcBef>
                <a:buClrTx/>
                <a:buSzTx/>
                <a:buFontTx/>
                <a:buNone/>
              </a:pPr>
              <a:t>31</a:t>
            </a:fld>
            <a:endParaRPr lang="en-GB" altLang="en-US" sz="1400"/>
          </a:p>
        </p:txBody>
      </p:sp>
      <p:sp>
        <p:nvSpPr>
          <p:cNvPr id="46082" name="Rectangle 2"/>
          <p:cNvSpPr>
            <a:spLocks noGrp="1" noChangeArrowheads="1"/>
          </p:cNvSpPr>
          <p:nvPr>
            <p:ph type="ctrTitle"/>
          </p:nvPr>
        </p:nvSpPr>
        <p:spPr>
          <a:xfrm>
            <a:off x="685800" y="533400"/>
            <a:ext cx="7772400" cy="1447800"/>
          </a:xfrm>
        </p:spPr>
        <p:txBody>
          <a:bodyPr/>
          <a:lstStyle/>
          <a:p>
            <a:pPr eaLnBrk="1" hangingPunct="1">
              <a:defRPr/>
            </a:pPr>
            <a:r>
              <a:rPr lang="en-GB" b="1" dirty="0"/>
              <a:t>Disabled Students Allowance</a:t>
            </a:r>
          </a:p>
        </p:txBody>
      </p:sp>
      <p:sp>
        <p:nvSpPr>
          <p:cNvPr id="55300" name="Rectangle 3"/>
          <p:cNvSpPr>
            <a:spLocks noGrp="1" noChangeArrowheads="1"/>
          </p:cNvSpPr>
          <p:nvPr>
            <p:ph type="subTitle" idx="1"/>
          </p:nvPr>
        </p:nvSpPr>
        <p:spPr>
          <a:xfrm>
            <a:off x="899592" y="2636912"/>
            <a:ext cx="6945312" cy="2667000"/>
          </a:xfrm>
        </p:spPr>
        <p:txBody>
          <a:bodyPr/>
          <a:lstStyle/>
          <a:p>
            <a:pPr algn="l" eaLnBrk="1" hangingPunct="1">
              <a:buClr>
                <a:srgbClr val="FFCC00"/>
              </a:buClr>
              <a:buFont typeface="Wingdings" pitchFamily="2" charset="2"/>
              <a:buChar char="l"/>
            </a:pPr>
            <a:r>
              <a:rPr lang="en-GB" altLang="en-US" sz="3600" dirty="0"/>
              <a:t>Grants to pay for extra costs</a:t>
            </a:r>
          </a:p>
          <a:p>
            <a:pPr algn="l" eaLnBrk="1" hangingPunct="1">
              <a:buClr>
                <a:srgbClr val="FFCC00"/>
              </a:buClr>
              <a:buFont typeface="Wingdings" pitchFamily="2" charset="2"/>
              <a:buChar char="l"/>
            </a:pPr>
            <a:r>
              <a:rPr lang="en-GB" altLang="en-US" sz="3600" dirty="0"/>
              <a:t> Not income assessed</a:t>
            </a:r>
          </a:p>
          <a:p>
            <a:pPr algn="l" eaLnBrk="1" hangingPunct="1">
              <a:buClr>
                <a:srgbClr val="FFCC00"/>
              </a:buClr>
              <a:buFont typeface="Wingdings" pitchFamily="2" charset="2"/>
              <a:buChar char="l"/>
            </a:pPr>
            <a:r>
              <a:rPr lang="en-GB" altLang="en-US" sz="3600" dirty="0"/>
              <a:t>Non-repayable</a:t>
            </a:r>
          </a:p>
          <a:p>
            <a:pPr algn="l" eaLnBrk="1" hangingPunct="1">
              <a:buFont typeface="Wingdings" pitchFamily="2" charset="2"/>
              <a:buChar char="l"/>
            </a:pPr>
            <a:endParaRPr lang="en-GB" altLang="en-US" sz="3600" dirty="0"/>
          </a:p>
          <a:p>
            <a:pPr algn="l" eaLnBrk="1" hangingPunct="1"/>
            <a:endParaRPr lang="en-GB"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80D7B020-D4B1-4534-8957-ACE215F30F4E}" type="slidenum">
              <a:rPr lang="en-GB" altLang="en-US" sz="1400" smtClean="0"/>
              <a:pPr>
                <a:spcBef>
                  <a:spcPct val="0"/>
                </a:spcBef>
                <a:buClrTx/>
                <a:buSzTx/>
                <a:buFontTx/>
                <a:buNone/>
              </a:pPr>
              <a:t>32</a:t>
            </a:fld>
            <a:endParaRPr lang="en-GB" altLang="en-US" sz="1400"/>
          </a:p>
        </p:txBody>
      </p:sp>
      <p:sp>
        <p:nvSpPr>
          <p:cNvPr id="78850" name="Rectangle 2"/>
          <p:cNvSpPr>
            <a:spLocks noGrp="1" noChangeArrowheads="1"/>
          </p:cNvSpPr>
          <p:nvPr>
            <p:ph type="title"/>
          </p:nvPr>
        </p:nvSpPr>
        <p:spPr>
          <a:xfrm>
            <a:off x="539750" y="188913"/>
            <a:ext cx="8351838" cy="1143000"/>
          </a:xfrm>
        </p:spPr>
        <p:txBody>
          <a:bodyPr/>
          <a:lstStyle/>
          <a:p>
            <a:pPr eaLnBrk="1" hangingPunct="1">
              <a:defRPr/>
            </a:pPr>
            <a:br>
              <a:rPr lang="en-GB" sz="4000" dirty="0">
                <a:solidFill>
                  <a:srgbClr val="FFCC00"/>
                </a:solidFill>
              </a:rPr>
            </a:br>
            <a:r>
              <a:rPr lang="en-GB" sz="4000" b="1" dirty="0">
                <a:solidFill>
                  <a:srgbClr val="FFCC00"/>
                </a:solidFill>
              </a:rPr>
              <a:t>Further Education Award</a:t>
            </a:r>
            <a:br>
              <a:rPr lang="en-GB" sz="4000" b="1" dirty="0">
                <a:solidFill>
                  <a:srgbClr val="FFCC00"/>
                </a:solidFill>
              </a:rPr>
            </a:br>
            <a:endParaRPr lang="en-GB" sz="4000" b="1" dirty="0">
              <a:solidFill>
                <a:srgbClr val="FFCC00"/>
              </a:solidFill>
            </a:endParaRPr>
          </a:p>
        </p:txBody>
      </p:sp>
      <p:sp>
        <p:nvSpPr>
          <p:cNvPr id="57348" name="Rectangle 3"/>
          <p:cNvSpPr>
            <a:spLocks noGrp="1" noChangeArrowheads="1"/>
          </p:cNvSpPr>
          <p:nvPr>
            <p:ph type="body" idx="1"/>
          </p:nvPr>
        </p:nvSpPr>
        <p:spPr>
          <a:xfrm>
            <a:off x="666750" y="1557338"/>
            <a:ext cx="7772400" cy="3248025"/>
          </a:xfrm>
        </p:spPr>
        <p:txBody>
          <a:bodyPr/>
          <a:lstStyle/>
          <a:p>
            <a:pPr eaLnBrk="1" hangingPunct="1">
              <a:buClr>
                <a:srgbClr val="FFCC00"/>
              </a:buClr>
            </a:pPr>
            <a:r>
              <a:rPr lang="en-GB" altLang="en-US" sz="3600" dirty="0"/>
              <a:t>Courses at South West college or similar </a:t>
            </a:r>
          </a:p>
          <a:p>
            <a:pPr eaLnBrk="1" hangingPunct="1">
              <a:buClr>
                <a:srgbClr val="FFCC00"/>
              </a:buClr>
            </a:pPr>
            <a:endParaRPr lang="en-GB" altLang="en-US" sz="3600" dirty="0"/>
          </a:p>
          <a:p>
            <a:pPr eaLnBrk="1" hangingPunct="1">
              <a:lnSpc>
                <a:spcPct val="120000"/>
              </a:lnSpc>
              <a:buClr>
                <a:srgbClr val="FFCC00"/>
              </a:buClr>
            </a:pPr>
            <a:r>
              <a:rPr lang="en-GB" altLang="en-US" sz="3600" dirty="0"/>
              <a:t>Maximum award of approx. £2000</a:t>
            </a:r>
          </a:p>
          <a:p>
            <a:pPr eaLnBrk="1" hangingPunct="1">
              <a:lnSpc>
                <a:spcPct val="120000"/>
              </a:lnSpc>
              <a:buClr>
                <a:srgbClr val="FFCC00"/>
              </a:buClr>
            </a:pPr>
            <a:endParaRPr lang="en-GB" altLang="en-US" sz="3600" dirty="0"/>
          </a:p>
          <a:p>
            <a:pPr eaLnBrk="1" hangingPunct="1">
              <a:lnSpc>
                <a:spcPct val="120000"/>
              </a:lnSpc>
              <a:buClr>
                <a:srgbClr val="FFCC00"/>
              </a:buClr>
            </a:pPr>
            <a:r>
              <a:rPr lang="en-GB" altLang="en-US" sz="3600" dirty="0"/>
              <a:t>Apply through: www.studentfinanceni.co.uk</a:t>
            </a:r>
          </a:p>
          <a:p>
            <a:pPr eaLnBrk="1" hangingPunct="1">
              <a:lnSpc>
                <a:spcPct val="120000"/>
              </a:lnSpc>
              <a:buSzPct val="50000"/>
            </a:pPr>
            <a:endParaRPr lang="en-GB" altLang="en-US" sz="3600" dirty="0"/>
          </a:p>
          <a:p>
            <a:pPr eaLnBrk="1" hangingPunct="1">
              <a:lnSpc>
                <a:spcPct val="120000"/>
              </a:lnSpc>
              <a:buSzPct val="50000"/>
            </a:pPr>
            <a:endParaRPr lang="en-GB" altLang="en-US" sz="3600" dirty="0"/>
          </a:p>
          <a:p>
            <a:pPr eaLnBrk="1" hangingPunct="1">
              <a:buFont typeface="Wingdings" panose="05000000000000000000" pitchFamily="2" charset="2"/>
              <a:buNone/>
            </a:pPr>
            <a:endParaRPr lang="en-GB" alt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D769EA04-9480-4DF9-B9C5-80EAA75F0CA9}" type="slidenum">
              <a:rPr lang="en-GB" altLang="en-US" sz="1400" smtClean="0"/>
              <a:pPr>
                <a:spcBef>
                  <a:spcPct val="0"/>
                </a:spcBef>
                <a:buClrTx/>
                <a:buSzTx/>
                <a:buFontTx/>
                <a:buNone/>
              </a:pPr>
              <a:t>33</a:t>
            </a:fld>
            <a:endParaRPr lang="en-GB" altLang="en-US" sz="1400"/>
          </a:p>
        </p:txBody>
      </p:sp>
      <p:sp>
        <p:nvSpPr>
          <p:cNvPr id="50178" name="Rectangle 2"/>
          <p:cNvSpPr>
            <a:spLocks noGrp="1" noChangeArrowheads="1"/>
          </p:cNvSpPr>
          <p:nvPr>
            <p:ph type="title"/>
          </p:nvPr>
        </p:nvSpPr>
        <p:spPr>
          <a:xfrm>
            <a:off x="665163" y="333375"/>
            <a:ext cx="7772400" cy="609600"/>
          </a:xfrm>
        </p:spPr>
        <p:txBody>
          <a:bodyPr/>
          <a:lstStyle/>
          <a:p>
            <a:pPr eaLnBrk="1" hangingPunct="1">
              <a:defRPr/>
            </a:pPr>
            <a:r>
              <a:rPr lang="en-GB" b="1" dirty="0"/>
              <a:t>How to Contact EA</a:t>
            </a:r>
          </a:p>
        </p:txBody>
      </p:sp>
      <p:sp>
        <p:nvSpPr>
          <p:cNvPr id="59396" name="Rectangle 3"/>
          <p:cNvSpPr>
            <a:spLocks noGrp="1" noChangeArrowheads="1"/>
          </p:cNvSpPr>
          <p:nvPr>
            <p:ph type="body" idx="1"/>
          </p:nvPr>
        </p:nvSpPr>
        <p:spPr>
          <a:xfrm>
            <a:off x="665163" y="1125538"/>
            <a:ext cx="7772400" cy="4114800"/>
          </a:xfrm>
        </p:spPr>
        <p:txBody>
          <a:bodyPr/>
          <a:lstStyle/>
          <a:p>
            <a:pPr marL="0" indent="0" eaLnBrk="1" hangingPunct="1">
              <a:buNone/>
            </a:pPr>
            <a:r>
              <a:rPr lang="en-GB" altLang="en-US" dirty="0"/>
              <a:t>All applicants for financial assistance is made to Student Finance NI not the school</a:t>
            </a:r>
          </a:p>
          <a:p>
            <a:pPr eaLnBrk="1" hangingPunct="1"/>
            <a:endParaRPr lang="en-GB" altLang="en-US" dirty="0"/>
          </a:p>
          <a:p>
            <a:pPr marL="0" indent="0" eaLnBrk="1" hangingPunct="1">
              <a:buNone/>
            </a:pPr>
            <a:r>
              <a:rPr lang="en-GB" altLang="en-US" dirty="0"/>
              <a:t>Student Finance NI, Further Education Awards Section, 1 Hospital Road, Omagh, BT79 OAW</a:t>
            </a:r>
          </a:p>
          <a:p>
            <a:pPr eaLnBrk="1" hangingPunct="1">
              <a:lnSpc>
                <a:spcPct val="110000"/>
              </a:lnSpc>
              <a:buClr>
                <a:srgbClr val="0000FF"/>
              </a:buClr>
              <a:buFont typeface="Monotype Sorts" pitchFamily="2" charset="2"/>
              <a:buChar char="u"/>
            </a:pPr>
            <a:r>
              <a:rPr lang="en-GB" altLang="en-US" dirty="0"/>
              <a:t>0300 100 0077</a:t>
            </a:r>
            <a:endParaRPr lang="en-GB" altLang="en-US" sz="3600" dirty="0"/>
          </a:p>
          <a:p>
            <a:pPr marL="0" indent="0" eaLnBrk="1" hangingPunct="1">
              <a:buNone/>
            </a:pPr>
            <a:r>
              <a:rPr lang="en-GB" altLang="en-US" sz="3600" dirty="0">
                <a:hlinkClick r:id="rId3"/>
              </a:rPr>
              <a:t>www.studentfinanceni.co.uk</a:t>
            </a:r>
            <a:endParaRPr lang="en-GB" altLang="en-US" sz="3600" dirty="0"/>
          </a:p>
          <a:p>
            <a:pPr eaLnBrk="1" hangingPunct="1"/>
            <a:endParaRPr lang="en-GB"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Useful downloads</a:t>
            </a:r>
          </a:p>
        </p:txBody>
      </p:sp>
      <p:sp>
        <p:nvSpPr>
          <p:cNvPr id="61443" name="Content Placeholder 2"/>
          <p:cNvSpPr>
            <a:spLocks noGrp="1"/>
          </p:cNvSpPr>
          <p:nvPr>
            <p:ph idx="1"/>
          </p:nvPr>
        </p:nvSpPr>
        <p:spPr/>
        <p:txBody>
          <a:bodyPr/>
          <a:lstStyle/>
          <a:p>
            <a:pPr marL="0" indent="0">
              <a:buNone/>
            </a:pPr>
            <a:r>
              <a:rPr lang="en-GB" altLang="en-US" dirty="0">
                <a:hlinkClick r:id="rId3"/>
              </a:rPr>
              <a:t>https://www.studentfinanceni.co.uk/media/1809/sfni_hyap_guide_2526_o.pdf</a:t>
            </a:r>
            <a:endParaRPr lang="en-GB" altLang="en-US" dirty="0"/>
          </a:p>
          <a:p>
            <a:pPr marL="0" indent="0">
              <a:buNone/>
            </a:pPr>
            <a:endParaRPr lang="en-GB" altLang="en-US" dirty="0"/>
          </a:p>
          <a:p>
            <a:pPr marL="0" indent="0">
              <a:buNone/>
            </a:pPr>
            <a:r>
              <a:rPr lang="en-GB" altLang="en-US" dirty="0">
                <a:hlinkClick r:id="rId4"/>
              </a:rPr>
              <a:t>https://www.studentfinanceni.co.uk/media/1808/sfni_ft_main_guide_2526_o.pdf</a:t>
            </a:r>
            <a:endParaRPr lang="en-GB" altLang="en-US" dirty="0"/>
          </a:p>
          <a:p>
            <a:pPr marL="0" indent="0">
              <a:buNone/>
            </a:pPr>
            <a:endParaRPr lang="en-GB" altLang="en-US" dirty="0"/>
          </a:p>
          <a:p>
            <a:pPr marL="0" indent="0">
              <a:buNone/>
            </a:pPr>
            <a:endParaRPr lang="en-GB" altLang="en-US" dirty="0"/>
          </a:p>
          <a:p>
            <a:endParaRPr lang="en-GB" altLang="en-US" dirty="0"/>
          </a:p>
          <a:p>
            <a:endParaRPr lang="en-GB" altLang="en-US" dirty="0"/>
          </a:p>
          <a:p>
            <a:endParaRPr lang="en-GB" altLang="en-US" dirty="0"/>
          </a:p>
        </p:txBody>
      </p:sp>
      <p:sp>
        <p:nvSpPr>
          <p:cNvPr id="61444" name="Slide Number Placeholder 3"/>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41523DD1-463A-41C1-B63C-8CD9B5660BA1}" type="slidenum">
              <a:rPr lang="en-GB" altLang="en-US" sz="1400" smtClean="0"/>
              <a:pPr>
                <a:spcBef>
                  <a:spcPct val="0"/>
                </a:spcBef>
                <a:buClrTx/>
                <a:buSzTx/>
                <a:buFontTx/>
                <a:buNone/>
              </a:pPr>
              <a:t>34</a:t>
            </a:fld>
            <a:endParaRPr lang="en-GB"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Parents, guardians, and carers</a:t>
            </a:r>
          </a:p>
        </p:txBody>
      </p:sp>
      <p:sp>
        <p:nvSpPr>
          <p:cNvPr id="3" name="Content Placeholder 2"/>
          <p:cNvSpPr>
            <a:spLocks noGrp="1"/>
          </p:cNvSpPr>
          <p:nvPr>
            <p:ph idx="1"/>
          </p:nvPr>
        </p:nvSpPr>
        <p:spPr/>
        <p:txBody>
          <a:bodyPr/>
          <a:lstStyle/>
          <a:p>
            <a:pPr>
              <a:buClr>
                <a:srgbClr val="FFCC00"/>
              </a:buClr>
              <a:defRPr/>
            </a:pPr>
            <a:r>
              <a:rPr lang="en-GB" dirty="0"/>
              <a:t>Sign up to receive UCAS emails.</a:t>
            </a:r>
          </a:p>
          <a:p>
            <a:pPr>
              <a:buClr>
                <a:srgbClr val="FFCC00"/>
              </a:buClr>
              <a:defRPr/>
            </a:pPr>
            <a:r>
              <a:rPr lang="en-GB" dirty="0"/>
              <a:t>Download UCAS Parent Guide.</a:t>
            </a:r>
          </a:p>
          <a:p>
            <a:pPr>
              <a:buClr>
                <a:srgbClr val="FFCC00"/>
              </a:buClr>
              <a:defRPr/>
            </a:pPr>
            <a:r>
              <a:rPr lang="en-GB" dirty="0"/>
              <a:t>Use the parent information tool to guide you through the application process.</a:t>
            </a:r>
          </a:p>
          <a:p>
            <a:pPr>
              <a:buClr>
                <a:srgbClr val="FFCC00"/>
              </a:buClr>
              <a:defRPr/>
            </a:pPr>
            <a:r>
              <a:rPr lang="en-GB" dirty="0"/>
              <a:t>Check out the 90 – second parent videos.</a:t>
            </a:r>
          </a:p>
          <a:p>
            <a:pPr>
              <a:buClr>
                <a:srgbClr val="FFCC00"/>
              </a:buClr>
              <a:defRPr/>
            </a:pPr>
            <a:r>
              <a:rPr lang="en-GB" dirty="0"/>
              <a:t>Get top tips for your daughter.</a:t>
            </a:r>
          </a:p>
          <a:p>
            <a:pPr marL="0" indent="0">
              <a:buFont typeface="Wingdings" panose="05000000000000000000" pitchFamily="2" charset="2"/>
              <a:buNone/>
              <a:defRPr/>
            </a:pPr>
            <a:r>
              <a:rPr lang="en-GB" dirty="0"/>
              <a:t>Visit </a:t>
            </a:r>
            <a:r>
              <a:rPr lang="en-GB" u="sng" dirty="0"/>
              <a:t>www.ucas.com/parents.</a:t>
            </a:r>
          </a:p>
        </p:txBody>
      </p:sp>
      <p:sp>
        <p:nvSpPr>
          <p:cNvPr id="63492" name="Slide Number Placeholder 3"/>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90C52389-3B34-4884-9A3A-6A31BA3FFE05}" type="slidenum">
              <a:rPr lang="en-GB" altLang="en-US" sz="1400" smtClean="0"/>
              <a:pPr>
                <a:spcBef>
                  <a:spcPct val="0"/>
                </a:spcBef>
                <a:buClrTx/>
                <a:buSzTx/>
                <a:buFontTx/>
                <a:buNone/>
              </a:pPr>
              <a:t>35</a:t>
            </a:fld>
            <a:endParaRPr lang="en-GB"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686CC3E9-1D58-4DEF-9763-CFDDB778082E}" type="slidenum">
              <a:rPr lang="en-GB" altLang="en-US" sz="1400" smtClean="0"/>
              <a:pPr>
                <a:spcBef>
                  <a:spcPct val="0"/>
                </a:spcBef>
                <a:buClrTx/>
                <a:buSzTx/>
                <a:buFontTx/>
                <a:buNone/>
              </a:pPr>
              <a:t>4</a:t>
            </a:fld>
            <a:endParaRPr lang="en-GB" altLang="en-US" sz="1400"/>
          </a:p>
        </p:txBody>
      </p:sp>
      <p:sp>
        <p:nvSpPr>
          <p:cNvPr id="36866" name="Rectangle 2"/>
          <p:cNvSpPr>
            <a:spLocks noGrp="1" noChangeArrowheads="1"/>
          </p:cNvSpPr>
          <p:nvPr>
            <p:ph type="title"/>
          </p:nvPr>
        </p:nvSpPr>
        <p:spPr/>
        <p:txBody>
          <a:bodyPr/>
          <a:lstStyle/>
          <a:p>
            <a:pPr eaLnBrk="1" hangingPunct="1">
              <a:defRPr/>
            </a:pPr>
            <a:r>
              <a:rPr lang="en-US" sz="4800" b="1" dirty="0"/>
              <a:t>NURSING</a:t>
            </a:r>
          </a:p>
        </p:txBody>
      </p:sp>
      <p:sp>
        <p:nvSpPr>
          <p:cNvPr id="8196" name="Rectangle 3"/>
          <p:cNvSpPr>
            <a:spLocks noGrp="1" noChangeArrowheads="1"/>
          </p:cNvSpPr>
          <p:nvPr>
            <p:ph type="body" idx="1"/>
          </p:nvPr>
        </p:nvSpPr>
        <p:spPr>
          <a:xfrm>
            <a:off x="685800" y="2134585"/>
            <a:ext cx="7772400" cy="4114800"/>
          </a:xfrm>
          <a:noFill/>
        </p:spPr>
        <p:txBody>
          <a:bodyPr lIns="92075" tIns="46038" rIns="92075" bIns="46038"/>
          <a:lstStyle/>
          <a:p>
            <a:pPr eaLnBrk="1" hangingPunct="1">
              <a:buFont typeface="Wingdings" panose="05000000000000000000" pitchFamily="2" charset="2"/>
              <a:buNone/>
            </a:pPr>
            <a:r>
              <a:rPr lang="en-US" altLang="en-US" sz="3600" dirty="0"/>
              <a:t>BSc Nursing - University of Ulster</a:t>
            </a:r>
          </a:p>
          <a:p>
            <a:pPr eaLnBrk="1" hangingPunct="1">
              <a:buFont typeface="Wingdings" panose="05000000000000000000" pitchFamily="2" charset="2"/>
              <a:buNone/>
            </a:pPr>
            <a:r>
              <a:rPr lang="en-US" altLang="en-US" sz="3600" dirty="0"/>
              <a:t>		</a:t>
            </a:r>
          </a:p>
          <a:p>
            <a:pPr eaLnBrk="1" hangingPunct="1">
              <a:buFont typeface="Wingdings" panose="05000000000000000000" pitchFamily="2" charset="2"/>
              <a:buNone/>
            </a:pPr>
            <a:endParaRPr lang="en-US" altLang="en-US" sz="3600" dirty="0"/>
          </a:p>
          <a:p>
            <a:pPr eaLnBrk="1" hangingPunct="1">
              <a:buFont typeface="Wingdings" panose="05000000000000000000" pitchFamily="2" charset="2"/>
              <a:buNone/>
            </a:pPr>
            <a:r>
              <a:rPr lang="en-US" altLang="en-US" sz="3600" dirty="0"/>
              <a:t>BSc Nursing/Midwifery Sciences - QUB</a:t>
            </a:r>
          </a:p>
          <a:p>
            <a:pPr eaLnBrk="1" hangingPunct="1">
              <a:buFont typeface="Wingdings" panose="05000000000000000000" pitchFamily="2" charset="2"/>
              <a:buNone/>
            </a:pPr>
            <a:r>
              <a:rPr lang="en-US" altLang="en-US" sz="3600" dirty="0"/>
              <a:t>		</a:t>
            </a:r>
          </a:p>
          <a:p>
            <a:pPr eaLnBrk="1" hangingPunct="1">
              <a:buFont typeface="Wingdings" panose="05000000000000000000" pitchFamily="2" charset="2"/>
              <a:buNone/>
            </a:pPr>
            <a:endParaRPr lang="en-US" alt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8A00C0-AE79-7542-19CE-8E6DC377D69E}"/>
              </a:ext>
            </a:extLst>
          </p:cNvPr>
          <p:cNvPicPr>
            <a:picLocks noChangeAspect="1"/>
          </p:cNvPicPr>
          <p:nvPr/>
        </p:nvPicPr>
        <p:blipFill>
          <a:blip r:embed="rId3"/>
          <a:stretch>
            <a:fillRect/>
          </a:stretch>
        </p:blipFill>
        <p:spPr>
          <a:xfrm>
            <a:off x="0" y="857451"/>
            <a:ext cx="9144000" cy="5143098"/>
          </a:xfrm>
          <a:prstGeom prst="rect">
            <a:avLst/>
          </a:prstGeom>
        </p:spPr>
      </p:pic>
      <p:sp>
        <p:nvSpPr>
          <p:cNvPr id="2" name="Title 1">
            <a:extLst>
              <a:ext uri="{FF2B5EF4-FFF2-40B4-BE49-F238E27FC236}">
                <a16:creationId xmlns:a16="http://schemas.microsoft.com/office/drawing/2014/main" id="{D5EB11BA-5583-E499-FA03-2943A34C1E6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7308F98-1F86-134C-125D-F944A5E785E0}"/>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5536B2A8-487C-E4DF-36D8-2405F9E91E86}"/>
              </a:ext>
            </a:extLst>
          </p:cNvPr>
          <p:cNvSpPr>
            <a:spLocks noGrp="1"/>
          </p:cNvSpPr>
          <p:nvPr>
            <p:ph type="sldNum" sz="quarter" idx="12"/>
          </p:nvPr>
        </p:nvSpPr>
        <p:spPr/>
        <p:txBody>
          <a:bodyPr/>
          <a:lstStyle/>
          <a:p>
            <a:pPr>
              <a:defRPr/>
            </a:pPr>
            <a:fld id="{BAC9D2AA-FE07-40E3-A214-B404B83CBD42}" type="slidenum">
              <a:rPr lang="en-GB" altLang="en-US" smtClean="0"/>
              <a:pPr>
                <a:defRPr/>
              </a:pPr>
              <a:t>5</a:t>
            </a:fld>
            <a:endParaRPr lang="en-GB" altLang="en-US"/>
          </a:p>
        </p:txBody>
      </p:sp>
    </p:spTree>
    <p:extLst>
      <p:ext uri="{BB962C8B-B14F-4D97-AF65-F5344CB8AC3E}">
        <p14:creationId xmlns:p14="http://schemas.microsoft.com/office/powerpoint/2010/main" val="196576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838-7175-2051-40A7-609C5DB82E3E}"/>
              </a:ext>
            </a:extLst>
          </p:cNvPr>
          <p:cNvSpPr>
            <a:spLocks noGrp="1"/>
          </p:cNvSpPr>
          <p:nvPr>
            <p:ph type="title"/>
          </p:nvPr>
        </p:nvSpPr>
        <p:spPr/>
        <p:txBody>
          <a:bodyPr/>
          <a:lstStyle/>
          <a:p>
            <a:r>
              <a:rPr lang="en-GB" dirty="0"/>
              <a:t>UCAS Application</a:t>
            </a:r>
          </a:p>
        </p:txBody>
      </p:sp>
      <p:sp>
        <p:nvSpPr>
          <p:cNvPr id="3" name="Content Placeholder 2">
            <a:extLst>
              <a:ext uri="{FF2B5EF4-FFF2-40B4-BE49-F238E27FC236}">
                <a16:creationId xmlns:a16="http://schemas.microsoft.com/office/drawing/2014/main" id="{9E0D31EB-5FB4-D8F2-5A85-5533157743F4}"/>
              </a:ext>
            </a:extLst>
          </p:cNvPr>
          <p:cNvSpPr>
            <a:spLocks noGrp="1"/>
          </p:cNvSpPr>
          <p:nvPr>
            <p:ph idx="1"/>
          </p:nvPr>
        </p:nvSpPr>
        <p:spPr/>
        <p:txBody>
          <a:bodyPr/>
          <a:lstStyle/>
          <a:p>
            <a:r>
              <a:rPr lang="en-GB" dirty="0"/>
              <a:t>Personal details</a:t>
            </a:r>
          </a:p>
          <a:p>
            <a:r>
              <a:rPr lang="en-GB" dirty="0"/>
              <a:t>Education</a:t>
            </a:r>
          </a:p>
          <a:p>
            <a:r>
              <a:rPr lang="en-GB" dirty="0"/>
              <a:t>Employment</a:t>
            </a:r>
          </a:p>
          <a:p>
            <a:r>
              <a:rPr lang="en-GB" dirty="0"/>
              <a:t>Extra Activities</a:t>
            </a:r>
          </a:p>
          <a:p>
            <a:r>
              <a:rPr lang="en-GB" dirty="0"/>
              <a:t>Personal Statement</a:t>
            </a:r>
          </a:p>
          <a:p>
            <a:r>
              <a:rPr lang="en-GB" dirty="0"/>
              <a:t>Choices – up to 5</a:t>
            </a:r>
          </a:p>
          <a:p>
            <a:r>
              <a:rPr lang="en-GB" dirty="0"/>
              <a:t>Cost: £28.95</a:t>
            </a:r>
          </a:p>
        </p:txBody>
      </p:sp>
      <p:sp>
        <p:nvSpPr>
          <p:cNvPr id="4" name="Slide Number Placeholder 3">
            <a:extLst>
              <a:ext uri="{FF2B5EF4-FFF2-40B4-BE49-F238E27FC236}">
                <a16:creationId xmlns:a16="http://schemas.microsoft.com/office/drawing/2014/main" id="{9633EDB1-B82C-720D-BBA3-17F29D9B2ADC}"/>
              </a:ext>
            </a:extLst>
          </p:cNvPr>
          <p:cNvSpPr>
            <a:spLocks noGrp="1"/>
          </p:cNvSpPr>
          <p:nvPr>
            <p:ph type="sldNum" sz="quarter" idx="12"/>
          </p:nvPr>
        </p:nvSpPr>
        <p:spPr/>
        <p:txBody>
          <a:bodyPr/>
          <a:lstStyle/>
          <a:p>
            <a:pPr>
              <a:defRPr/>
            </a:pPr>
            <a:fld id="{BAC9D2AA-FE07-40E3-A214-B404B83CBD42}" type="slidenum">
              <a:rPr lang="en-GB" altLang="en-US" smtClean="0"/>
              <a:pPr>
                <a:defRPr/>
              </a:pPr>
              <a:t>6</a:t>
            </a:fld>
            <a:endParaRPr lang="en-GB" altLang="en-US"/>
          </a:p>
        </p:txBody>
      </p:sp>
    </p:spTree>
    <p:extLst>
      <p:ext uri="{BB962C8B-B14F-4D97-AF65-F5344CB8AC3E}">
        <p14:creationId xmlns:p14="http://schemas.microsoft.com/office/powerpoint/2010/main" val="298917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4C5-A752-0352-6A88-32F0BC9EF2B3}"/>
              </a:ext>
            </a:extLst>
          </p:cNvPr>
          <p:cNvSpPr>
            <a:spLocks noGrp="1"/>
          </p:cNvSpPr>
          <p:nvPr>
            <p:ph type="title"/>
          </p:nvPr>
        </p:nvSpPr>
        <p:spPr>
          <a:xfrm>
            <a:off x="685800" y="404664"/>
            <a:ext cx="7772400" cy="1143000"/>
          </a:xfrm>
        </p:spPr>
        <p:txBody>
          <a:bodyPr/>
          <a:lstStyle/>
          <a:p>
            <a:r>
              <a:rPr lang="en-GB" dirty="0"/>
              <a:t>UCAS Deadlines</a:t>
            </a:r>
          </a:p>
        </p:txBody>
      </p:sp>
      <p:sp>
        <p:nvSpPr>
          <p:cNvPr id="4" name="Content Placeholder 3">
            <a:extLst>
              <a:ext uri="{FF2B5EF4-FFF2-40B4-BE49-F238E27FC236}">
                <a16:creationId xmlns:a16="http://schemas.microsoft.com/office/drawing/2014/main" id="{C8FCFD90-2043-2DD4-FD81-9A3AF7B11A73}"/>
              </a:ext>
            </a:extLst>
          </p:cNvPr>
          <p:cNvSpPr>
            <a:spLocks noGrp="1"/>
          </p:cNvSpPr>
          <p:nvPr>
            <p:ph idx="1"/>
          </p:nvPr>
        </p:nvSpPr>
        <p:spPr>
          <a:xfrm>
            <a:off x="685800" y="1735732"/>
            <a:ext cx="7772400" cy="4717604"/>
          </a:xfrm>
        </p:spPr>
        <p:txBody>
          <a:bodyPr/>
          <a:lstStyle/>
          <a:p>
            <a:r>
              <a:rPr lang="en-GB" b="1" dirty="0"/>
              <a:t>2</a:t>
            </a:r>
            <a:r>
              <a:rPr lang="en-GB" b="1" baseline="30000" dirty="0"/>
              <a:t>nd</a:t>
            </a:r>
            <a:r>
              <a:rPr lang="en-GB" b="1" dirty="0"/>
              <a:t> October</a:t>
            </a:r>
          </a:p>
          <a:p>
            <a:r>
              <a:rPr lang="en-GB" b="1" dirty="0"/>
              <a:t>15</a:t>
            </a:r>
            <a:r>
              <a:rPr lang="en-GB" b="1" baseline="30000" dirty="0"/>
              <a:t>th</a:t>
            </a:r>
            <a:r>
              <a:rPr lang="en-GB" b="1" dirty="0"/>
              <a:t> October </a:t>
            </a:r>
            <a:r>
              <a:rPr lang="en-GB" dirty="0"/>
              <a:t>- Oxford and Cambridge; Medicine, Dentistry, and Veterinary Medicine/Science (</a:t>
            </a:r>
            <a:r>
              <a:rPr lang="en-GB" b="1" dirty="0"/>
              <a:t>School deadline 8</a:t>
            </a:r>
            <a:r>
              <a:rPr lang="en-GB" b="1" baseline="30000" dirty="0"/>
              <a:t>th</a:t>
            </a:r>
            <a:r>
              <a:rPr lang="en-GB" b="1" dirty="0"/>
              <a:t> October</a:t>
            </a:r>
            <a:r>
              <a:rPr lang="en-GB" dirty="0"/>
              <a:t>)</a:t>
            </a:r>
          </a:p>
          <a:p>
            <a:r>
              <a:rPr lang="en-GB" b="1" dirty="0"/>
              <a:t>14</a:t>
            </a:r>
            <a:r>
              <a:rPr lang="en-GB" b="1" baseline="30000" dirty="0"/>
              <a:t>th</a:t>
            </a:r>
            <a:r>
              <a:rPr lang="en-GB" b="1" dirty="0"/>
              <a:t> January 2026 </a:t>
            </a:r>
            <a:r>
              <a:rPr lang="en-GB" dirty="0"/>
              <a:t>– UCAS deadline for all other courses</a:t>
            </a:r>
          </a:p>
          <a:p>
            <a:endParaRPr lang="en-GB" dirty="0"/>
          </a:p>
          <a:p>
            <a:r>
              <a:rPr lang="en-GB" dirty="0">
                <a:solidFill>
                  <a:srgbClr val="C00000"/>
                </a:solidFill>
                <a:highlight>
                  <a:srgbClr val="FFFF00"/>
                </a:highlight>
              </a:rPr>
              <a:t>**School deadline – 15</a:t>
            </a:r>
            <a:r>
              <a:rPr lang="en-GB" baseline="30000" dirty="0">
                <a:solidFill>
                  <a:srgbClr val="C00000"/>
                </a:solidFill>
                <a:highlight>
                  <a:srgbClr val="FFFF00"/>
                </a:highlight>
              </a:rPr>
              <a:t>th</a:t>
            </a:r>
            <a:r>
              <a:rPr lang="en-GB" dirty="0">
                <a:solidFill>
                  <a:srgbClr val="C00000"/>
                </a:solidFill>
                <a:highlight>
                  <a:srgbClr val="FFFF00"/>
                </a:highlight>
              </a:rPr>
              <a:t> December 2025**</a:t>
            </a:r>
          </a:p>
        </p:txBody>
      </p:sp>
      <p:sp>
        <p:nvSpPr>
          <p:cNvPr id="3" name="Slide Number Placeholder 2">
            <a:extLst>
              <a:ext uri="{FF2B5EF4-FFF2-40B4-BE49-F238E27FC236}">
                <a16:creationId xmlns:a16="http://schemas.microsoft.com/office/drawing/2014/main" id="{9AB5C606-0D70-E11B-5A40-7EDAB14FCD4E}"/>
              </a:ext>
            </a:extLst>
          </p:cNvPr>
          <p:cNvSpPr>
            <a:spLocks noGrp="1"/>
          </p:cNvSpPr>
          <p:nvPr>
            <p:ph type="sldNum" sz="quarter" idx="12"/>
          </p:nvPr>
        </p:nvSpPr>
        <p:spPr/>
        <p:txBody>
          <a:bodyPr/>
          <a:lstStyle/>
          <a:p>
            <a:pPr>
              <a:defRPr/>
            </a:pPr>
            <a:fld id="{8CDC0E8E-B281-462B-AF3C-42DA5CA32681}" type="slidenum">
              <a:rPr lang="en-GB" altLang="en-US" smtClean="0"/>
              <a:pPr>
                <a:defRPr/>
              </a:pPr>
              <a:t>7</a:t>
            </a:fld>
            <a:endParaRPr lang="en-GB" altLang="en-US"/>
          </a:p>
        </p:txBody>
      </p:sp>
    </p:spTree>
    <p:extLst>
      <p:ext uri="{BB962C8B-B14F-4D97-AF65-F5344CB8AC3E}">
        <p14:creationId xmlns:p14="http://schemas.microsoft.com/office/powerpoint/2010/main" val="96698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B142-4D73-D60F-A4F6-C606E67E3A2D}"/>
              </a:ext>
            </a:extLst>
          </p:cNvPr>
          <p:cNvSpPr>
            <a:spLocks noGrp="1"/>
          </p:cNvSpPr>
          <p:nvPr>
            <p:ph type="title"/>
          </p:nvPr>
        </p:nvSpPr>
        <p:spPr>
          <a:xfrm>
            <a:off x="685800" y="609600"/>
            <a:ext cx="7772400" cy="1143000"/>
          </a:xfrm>
        </p:spPr>
        <p:txBody>
          <a:bodyPr wrap="square" anchor="ctr">
            <a:normAutofit/>
          </a:bodyPr>
          <a:lstStyle/>
          <a:p>
            <a:r>
              <a:rPr lang="en-GB" dirty="0"/>
              <a:t>UCAS Application</a:t>
            </a:r>
          </a:p>
        </p:txBody>
      </p:sp>
      <p:pic>
        <p:nvPicPr>
          <p:cNvPr id="5" name="Picture 4">
            <a:extLst>
              <a:ext uri="{FF2B5EF4-FFF2-40B4-BE49-F238E27FC236}">
                <a16:creationId xmlns:a16="http://schemas.microsoft.com/office/drawing/2014/main" id="{7B967992-DE8C-345B-B867-7BDD385530F5}"/>
              </a:ext>
            </a:extLst>
          </p:cNvPr>
          <p:cNvPicPr>
            <a:picLocks noChangeAspect="1"/>
          </p:cNvPicPr>
          <p:nvPr/>
        </p:nvPicPr>
        <p:blipFill>
          <a:blip r:embed="rId3"/>
          <a:stretch>
            <a:fillRect/>
          </a:stretch>
        </p:blipFill>
        <p:spPr>
          <a:xfrm>
            <a:off x="561555" y="1995441"/>
            <a:ext cx="8114901" cy="4564629"/>
          </a:xfrm>
          <a:prstGeom prst="rect">
            <a:avLst/>
          </a:prstGeom>
          <a:noFill/>
        </p:spPr>
      </p:pic>
      <p:sp>
        <p:nvSpPr>
          <p:cNvPr id="3" name="Content Placeholder 2">
            <a:extLst>
              <a:ext uri="{FF2B5EF4-FFF2-40B4-BE49-F238E27FC236}">
                <a16:creationId xmlns:a16="http://schemas.microsoft.com/office/drawing/2014/main" id="{A7EDFF16-E97A-A16A-4637-9AC3ED35DE77}"/>
              </a:ext>
            </a:extLst>
          </p:cNvPr>
          <p:cNvSpPr>
            <a:spLocks noGrp="1"/>
          </p:cNvSpPr>
          <p:nvPr>
            <p:ph sz="half" idx="2"/>
          </p:nvPr>
        </p:nvSpPr>
        <p:spPr>
          <a:xfrm>
            <a:off x="4648200" y="1981200"/>
            <a:ext cx="3810000" cy="4114800"/>
          </a:xfrm>
        </p:spPr>
        <p:txBody>
          <a:bodyPr wrap="square" anchor="t">
            <a:normAutofit/>
          </a:bodyPr>
          <a:lstStyle/>
          <a:p>
            <a:pPr marL="0" indent="0">
              <a:buNone/>
            </a:pPr>
            <a:endParaRPr lang="en-GB" dirty="0"/>
          </a:p>
        </p:txBody>
      </p:sp>
      <p:sp>
        <p:nvSpPr>
          <p:cNvPr id="4" name="Slide Number Placeholder 3">
            <a:extLst>
              <a:ext uri="{FF2B5EF4-FFF2-40B4-BE49-F238E27FC236}">
                <a16:creationId xmlns:a16="http://schemas.microsoft.com/office/drawing/2014/main" id="{99AB7E11-AAC1-8E6A-87C2-195BD2D373C2}"/>
              </a:ext>
            </a:extLst>
          </p:cNvPr>
          <p:cNvSpPr>
            <a:spLocks noGrp="1"/>
          </p:cNvSpPr>
          <p:nvPr>
            <p:ph type="sldNum" sz="quarter" idx="12"/>
          </p:nvPr>
        </p:nvSpPr>
        <p:spPr>
          <a:xfrm>
            <a:off x="6553200" y="6248400"/>
            <a:ext cx="1905000" cy="457200"/>
          </a:xfrm>
        </p:spPr>
        <p:txBody>
          <a:bodyPr wrap="square" anchor="ctr">
            <a:normAutofit/>
          </a:bodyPr>
          <a:lstStyle/>
          <a:p>
            <a:pPr>
              <a:spcAft>
                <a:spcPts val="600"/>
              </a:spcAft>
              <a:defRPr/>
            </a:pPr>
            <a:fld id="{BAC9D2AA-FE07-40E3-A214-B404B83CBD42}" type="slidenum">
              <a:rPr lang="en-GB" altLang="en-US" smtClean="0"/>
              <a:pPr>
                <a:spcAft>
                  <a:spcPts val="600"/>
                </a:spcAft>
                <a:defRPr/>
              </a:pPr>
              <a:t>8</a:t>
            </a:fld>
            <a:endParaRPr lang="en-GB" altLang="en-US"/>
          </a:p>
        </p:txBody>
      </p:sp>
    </p:spTree>
    <p:extLst>
      <p:ext uri="{BB962C8B-B14F-4D97-AF65-F5344CB8AC3E}">
        <p14:creationId xmlns:p14="http://schemas.microsoft.com/office/powerpoint/2010/main" val="2111850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UCAS Extra – 26</a:t>
            </a:r>
            <a:r>
              <a:rPr lang="en-GB" baseline="30000" dirty="0"/>
              <a:t>th</a:t>
            </a:r>
            <a:r>
              <a:rPr lang="en-GB" dirty="0"/>
              <a:t> Feb. 2026</a:t>
            </a:r>
          </a:p>
        </p:txBody>
      </p:sp>
      <p:sp>
        <p:nvSpPr>
          <p:cNvPr id="3" name="Content Placeholder 2"/>
          <p:cNvSpPr>
            <a:spLocks noGrp="1"/>
          </p:cNvSpPr>
          <p:nvPr>
            <p:ph idx="1"/>
          </p:nvPr>
        </p:nvSpPr>
        <p:spPr/>
        <p:txBody>
          <a:bodyPr/>
          <a:lstStyle/>
          <a:p>
            <a:pPr marL="0" indent="0">
              <a:buFont typeface="Wingdings" panose="05000000000000000000" pitchFamily="2" charset="2"/>
              <a:buNone/>
              <a:defRPr/>
            </a:pPr>
            <a:r>
              <a:rPr lang="en-GB" dirty="0"/>
              <a:t>An opportunity to look for a course if you are eligible. You are eligible if :</a:t>
            </a:r>
          </a:p>
          <a:p>
            <a:pPr marL="0" indent="0">
              <a:buFont typeface="Wingdings" panose="05000000000000000000" pitchFamily="2" charset="2"/>
              <a:buNone/>
              <a:defRPr/>
            </a:pPr>
            <a:endParaRPr lang="en-GB" dirty="0"/>
          </a:p>
          <a:p>
            <a:pPr>
              <a:buClr>
                <a:srgbClr val="FFCC00"/>
              </a:buClr>
              <a:defRPr/>
            </a:pPr>
            <a:r>
              <a:rPr lang="en-GB" dirty="0"/>
              <a:t>All initial 5 choices have been used and</a:t>
            </a:r>
          </a:p>
          <a:p>
            <a:pPr>
              <a:buClr>
                <a:srgbClr val="FFCC00"/>
              </a:buClr>
              <a:defRPr/>
            </a:pPr>
            <a:r>
              <a:rPr lang="en-GB" dirty="0"/>
              <a:t>You have NO offers or</a:t>
            </a:r>
          </a:p>
          <a:p>
            <a:pPr>
              <a:buClr>
                <a:srgbClr val="FFCC00"/>
              </a:buClr>
              <a:defRPr/>
            </a:pPr>
            <a:r>
              <a:rPr lang="en-GB" dirty="0"/>
              <a:t>You have declined any offers received.</a:t>
            </a:r>
          </a:p>
        </p:txBody>
      </p:sp>
      <p:sp>
        <p:nvSpPr>
          <p:cNvPr id="12292" name="Slide Number Placeholder 3"/>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fld id="{F0950F30-F5C0-42D2-9690-459C4EE56B43}" type="slidenum">
              <a:rPr lang="en-GB" altLang="en-US" sz="1400" smtClean="0"/>
              <a:pPr>
                <a:spcBef>
                  <a:spcPct val="0"/>
                </a:spcBef>
                <a:buClrTx/>
                <a:buSzTx/>
                <a:buFontTx/>
                <a:buNone/>
              </a:pPr>
              <a:t>9</a:t>
            </a:fld>
            <a:endParaRPr lang="en-GB" altLang="en-US" sz="1400"/>
          </a:p>
        </p:txBody>
      </p:sp>
    </p:spTree>
  </p:cSld>
  <p:clrMapOvr>
    <a:masterClrMapping/>
  </p:clrMapOvr>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20360</TotalTime>
  <Words>3825</Words>
  <Application>Microsoft Office PowerPoint</Application>
  <PresentationFormat>On-screen Show (4:3)</PresentationFormat>
  <Paragraphs>398</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Monotype Sorts</vt:lpstr>
      <vt:lpstr>Times New Roman</vt:lpstr>
      <vt:lpstr>Wingdings</vt:lpstr>
      <vt:lpstr>Soaring</vt:lpstr>
      <vt:lpstr> What next?</vt:lpstr>
      <vt:lpstr>PowerPoint Presentation</vt:lpstr>
      <vt:lpstr>UCAS</vt:lpstr>
      <vt:lpstr>NURSING</vt:lpstr>
      <vt:lpstr>PowerPoint Presentation</vt:lpstr>
      <vt:lpstr>UCAS Application</vt:lpstr>
      <vt:lpstr>UCAS Deadlines</vt:lpstr>
      <vt:lpstr>UCAS Application</vt:lpstr>
      <vt:lpstr>UCAS Extra – 26th Feb. 2026</vt:lpstr>
      <vt:lpstr>PowerPoint Presentation</vt:lpstr>
      <vt:lpstr>Colleges of Further Education  </vt:lpstr>
      <vt:lpstr>Apprenticeships </vt:lpstr>
      <vt:lpstr>Republic of Ireland</vt:lpstr>
      <vt:lpstr>Results Day</vt:lpstr>
      <vt:lpstr>UCAS Clearing Service</vt:lpstr>
      <vt:lpstr>Results Day</vt:lpstr>
      <vt:lpstr>Student Finance</vt:lpstr>
      <vt:lpstr>Finance: Tuition Fees</vt:lpstr>
      <vt:lpstr>Finance: Living costs</vt:lpstr>
      <vt:lpstr>Finance: Maintenance Grants</vt:lpstr>
      <vt:lpstr>Finance: Special Support Grant </vt:lpstr>
      <vt:lpstr>Finance: Maintenance loans</vt:lpstr>
      <vt:lpstr>Finance: Maintenance Loans</vt:lpstr>
      <vt:lpstr> Finance: Grants, bursaries and scholarships   </vt:lpstr>
      <vt:lpstr>Finance</vt:lpstr>
      <vt:lpstr>Republic of Ireland: Fees </vt:lpstr>
      <vt:lpstr>Medicine and Dentistry</vt:lpstr>
      <vt:lpstr>Health Professional Courses</vt:lpstr>
      <vt:lpstr>Nursing and Midwifery</vt:lpstr>
      <vt:lpstr>Social Work</vt:lpstr>
      <vt:lpstr>Disabled Students Allowance</vt:lpstr>
      <vt:lpstr> Further Education Award </vt:lpstr>
      <vt:lpstr>How to Contact EA</vt:lpstr>
      <vt:lpstr>Useful downloads</vt:lpstr>
      <vt:lpstr>Parents, guardians, and carers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14 PARENTS MEETING</dc:title>
  <dc:creator>C O'Hare</dc:creator>
  <cp:lastModifiedBy>C O'Hare</cp:lastModifiedBy>
  <cp:revision>537</cp:revision>
  <cp:lastPrinted>2024-01-08T09:32:27Z</cp:lastPrinted>
  <dcterms:created xsi:type="dcterms:W3CDTF">2002-10-11T14:07:01Z</dcterms:created>
  <dcterms:modified xsi:type="dcterms:W3CDTF">2025-08-29T11:26:47Z</dcterms:modified>
</cp:coreProperties>
</file>